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3" r:id="rId2"/>
    <p:sldId id="271" r:id="rId3"/>
    <p:sldId id="266" r:id="rId4"/>
    <p:sldId id="267" r:id="rId5"/>
    <p:sldId id="268" r:id="rId6"/>
    <p:sldId id="269" r:id="rId7"/>
    <p:sldId id="270" r:id="rId8"/>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E02AD5A-24A6-4B30-A8BC-64D493DEA84C}">
          <p14:sldIdLst/>
        </p14:section>
        <p14:section name="Untitled Section" id="{ADBFE6A7-2910-410A-A0FD-7FA4A0413E1D}">
          <p14:sldIdLst>
            <p14:sldId id="273"/>
            <p14:sldId id="271"/>
            <p14:sldId id="266"/>
            <p14:sldId id="267"/>
            <p14:sldId id="268"/>
            <p14:sldId id="269"/>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CC"/>
    <a:srgbClr val="FF5050"/>
    <a:srgbClr val="660066"/>
    <a:srgbClr val="FF66FF"/>
    <a:srgbClr val="CC0000"/>
    <a:srgbClr val="FF3300"/>
    <a:srgbClr val="CC3300"/>
    <a:srgbClr val="99FF66"/>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0" d="100"/>
          <a:sy n="140" d="100"/>
        </p:scale>
        <p:origin x="486" y="243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C3C547-D675-4D99-A2D7-CB5482674E7E}" type="datetimeFigureOut">
              <a:rPr lang="en-IN" smtClean="0"/>
              <a:t>04-01-2021</a:t>
            </a:fld>
            <a:endParaRPr lang="en-IN"/>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D3D6CB-FEE1-4F67-8E4B-0793EB65E965}" type="slidenum">
              <a:rPr lang="en-IN" smtClean="0"/>
              <a:t>‹#›</a:t>
            </a:fld>
            <a:endParaRPr lang="en-IN"/>
          </a:p>
        </p:txBody>
      </p:sp>
    </p:spTree>
    <p:extLst>
      <p:ext uri="{BB962C8B-B14F-4D97-AF65-F5344CB8AC3E}">
        <p14:creationId xmlns:p14="http://schemas.microsoft.com/office/powerpoint/2010/main" val="713620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IN"/>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A8F3070-D5C7-4458-9BBD-DDF273A13CDE}" type="datetimeFigureOut">
              <a:rPr lang="en-IN" smtClean="0"/>
              <a:t>04-01-2021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A9679E-78CF-425B-A892-EA2709D19211}" type="slidenum">
              <a:rPr lang="en-IN" smtClean="0"/>
              <a:t>‹#›</a:t>
            </a:fld>
            <a:endParaRPr lang="en-IN"/>
          </a:p>
        </p:txBody>
      </p:sp>
    </p:spTree>
    <p:extLst>
      <p:ext uri="{BB962C8B-B14F-4D97-AF65-F5344CB8AC3E}">
        <p14:creationId xmlns:p14="http://schemas.microsoft.com/office/powerpoint/2010/main" val="2885396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A8F3070-D5C7-4458-9BBD-DDF273A13CDE}" type="datetimeFigureOut">
              <a:rPr lang="en-IN" smtClean="0"/>
              <a:t>04-01-2021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A9679E-78CF-425B-A892-EA2709D19211}" type="slidenum">
              <a:rPr lang="en-IN" smtClean="0"/>
              <a:t>‹#›</a:t>
            </a:fld>
            <a:endParaRPr lang="en-IN"/>
          </a:p>
        </p:txBody>
      </p:sp>
    </p:spTree>
    <p:extLst>
      <p:ext uri="{BB962C8B-B14F-4D97-AF65-F5344CB8AC3E}">
        <p14:creationId xmlns:p14="http://schemas.microsoft.com/office/powerpoint/2010/main" val="135554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342900" y="366186"/>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A8F3070-D5C7-4458-9BBD-DDF273A13CDE}" type="datetimeFigureOut">
              <a:rPr lang="en-IN" smtClean="0"/>
              <a:t>04-01-2021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A9679E-78CF-425B-A892-EA2709D19211}" type="slidenum">
              <a:rPr lang="en-IN" smtClean="0"/>
              <a:t>‹#›</a:t>
            </a:fld>
            <a:endParaRPr lang="en-IN"/>
          </a:p>
        </p:txBody>
      </p:sp>
    </p:spTree>
    <p:extLst>
      <p:ext uri="{BB962C8B-B14F-4D97-AF65-F5344CB8AC3E}">
        <p14:creationId xmlns:p14="http://schemas.microsoft.com/office/powerpoint/2010/main" val="356723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A8F3070-D5C7-4458-9BBD-DDF273A13CDE}" type="datetimeFigureOut">
              <a:rPr lang="en-IN" smtClean="0"/>
              <a:t>04-01-2021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A9679E-78CF-425B-A892-EA2709D19211}" type="slidenum">
              <a:rPr lang="en-IN" smtClean="0"/>
              <a:t>‹#›</a:t>
            </a:fld>
            <a:endParaRPr lang="en-IN"/>
          </a:p>
        </p:txBody>
      </p:sp>
    </p:spTree>
    <p:extLst>
      <p:ext uri="{BB962C8B-B14F-4D97-AF65-F5344CB8AC3E}">
        <p14:creationId xmlns:p14="http://schemas.microsoft.com/office/powerpoint/2010/main" val="1339912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8F3070-D5C7-4458-9BBD-DDF273A13CDE}" type="datetimeFigureOut">
              <a:rPr lang="en-IN" smtClean="0"/>
              <a:t>04-01-2021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A9679E-78CF-425B-A892-EA2709D19211}" type="slidenum">
              <a:rPr lang="en-IN" smtClean="0"/>
              <a:t>‹#›</a:t>
            </a:fld>
            <a:endParaRPr lang="en-IN"/>
          </a:p>
        </p:txBody>
      </p:sp>
    </p:spTree>
    <p:extLst>
      <p:ext uri="{BB962C8B-B14F-4D97-AF65-F5344CB8AC3E}">
        <p14:creationId xmlns:p14="http://schemas.microsoft.com/office/powerpoint/2010/main" val="477177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A8F3070-D5C7-4458-9BBD-DDF273A13CDE}" type="datetimeFigureOut">
              <a:rPr lang="en-IN" smtClean="0"/>
              <a:t>04-01-2021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EA9679E-78CF-425B-A892-EA2709D19211}" type="slidenum">
              <a:rPr lang="en-IN" smtClean="0"/>
              <a:t>‹#›</a:t>
            </a:fld>
            <a:endParaRPr lang="en-IN"/>
          </a:p>
        </p:txBody>
      </p:sp>
    </p:spTree>
    <p:extLst>
      <p:ext uri="{BB962C8B-B14F-4D97-AF65-F5344CB8AC3E}">
        <p14:creationId xmlns:p14="http://schemas.microsoft.com/office/powerpoint/2010/main" val="163852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A8F3070-D5C7-4458-9BBD-DDF273A13CDE}" type="datetimeFigureOut">
              <a:rPr lang="en-IN" smtClean="0"/>
              <a:t>04-01-2021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EA9679E-78CF-425B-A892-EA2709D19211}" type="slidenum">
              <a:rPr lang="en-IN" smtClean="0"/>
              <a:t>‹#›</a:t>
            </a:fld>
            <a:endParaRPr lang="en-IN"/>
          </a:p>
        </p:txBody>
      </p:sp>
    </p:spTree>
    <p:extLst>
      <p:ext uri="{BB962C8B-B14F-4D97-AF65-F5344CB8AC3E}">
        <p14:creationId xmlns:p14="http://schemas.microsoft.com/office/powerpoint/2010/main" val="1719754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A8F3070-D5C7-4458-9BBD-DDF273A13CDE}" type="datetimeFigureOut">
              <a:rPr lang="en-IN" smtClean="0"/>
              <a:t>04-01-2021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EA9679E-78CF-425B-A892-EA2709D19211}" type="slidenum">
              <a:rPr lang="en-IN" smtClean="0"/>
              <a:t>‹#›</a:t>
            </a:fld>
            <a:endParaRPr lang="en-IN"/>
          </a:p>
        </p:txBody>
      </p:sp>
    </p:spTree>
    <p:extLst>
      <p:ext uri="{BB962C8B-B14F-4D97-AF65-F5344CB8AC3E}">
        <p14:creationId xmlns:p14="http://schemas.microsoft.com/office/powerpoint/2010/main" val="877832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F3070-D5C7-4458-9BBD-DDF273A13CDE}" type="datetimeFigureOut">
              <a:rPr lang="en-IN" smtClean="0"/>
              <a:t>04-01-2021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EA9679E-78CF-425B-A892-EA2709D19211}" type="slidenum">
              <a:rPr lang="en-IN" smtClean="0"/>
              <a:t>‹#›</a:t>
            </a:fld>
            <a:endParaRPr lang="en-IN"/>
          </a:p>
        </p:txBody>
      </p:sp>
    </p:spTree>
    <p:extLst>
      <p:ext uri="{BB962C8B-B14F-4D97-AF65-F5344CB8AC3E}">
        <p14:creationId xmlns:p14="http://schemas.microsoft.com/office/powerpoint/2010/main" val="5308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8F3070-D5C7-4458-9BBD-DDF273A13CDE}" type="datetimeFigureOut">
              <a:rPr lang="en-IN" smtClean="0"/>
              <a:t>04-01-2021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EA9679E-78CF-425B-A892-EA2709D19211}" type="slidenum">
              <a:rPr lang="en-IN" smtClean="0"/>
              <a:t>‹#›</a:t>
            </a:fld>
            <a:endParaRPr lang="en-IN"/>
          </a:p>
        </p:txBody>
      </p:sp>
    </p:spTree>
    <p:extLst>
      <p:ext uri="{BB962C8B-B14F-4D97-AF65-F5344CB8AC3E}">
        <p14:creationId xmlns:p14="http://schemas.microsoft.com/office/powerpoint/2010/main" val="3951394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8F3070-D5C7-4458-9BBD-DDF273A13CDE}" type="datetimeFigureOut">
              <a:rPr lang="en-IN" smtClean="0"/>
              <a:t>04-01-2021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EA9679E-78CF-425B-A892-EA2709D19211}" type="slidenum">
              <a:rPr lang="en-IN" smtClean="0"/>
              <a:t>‹#›</a:t>
            </a:fld>
            <a:endParaRPr lang="en-IN"/>
          </a:p>
        </p:txBody>
      </p:sp>
    </p:spTree>
    <p:extLst>
      <p:ext uri="{BB962C8B-B14F-4D97-AF65-F5344CB8AC3E}">
        <p14:creationId xmlns:p14="http://schemas.microsoft.com/office/powerpoint/2010/main" val="2977607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alpha val="60784"/>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A8F3070-D5C7-4458-9BBD-DDF273A13CDE}" type="datetimeFigureOut">
              <a:rPr lang="en-IN" smtClean="0"/>
              <a:t>04-01-2021</a:t>
            </a:fld>
            <a:endParaRPr lang="en-IN"/>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EA9679E-78CF-425B-A892-EA2709D19211}" type="slidenum">
              <a:rPr lang="en-IN" smtClean="0"/>
              <a:t>‹#›</a:t>
            </a:fld>
            <a:endParaRPr lang="en-IN"/>
          </a:p>
        </p:txBody>
      </p:sp>
    </p:spTree>
    <p:extLst>
      <p:ext uri="{BB962C8B-B14F-4D97-AF65-F5344CB8AC3E}">
        <p14:creationId xmlns:p14="http://schemas.microsoft.com/office/powerpoint/2010/main" val="131630711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8.xml"/><Relationship Id="rId5" Type="http://schemas.microsoft.com/office/2007/relationships/hdphoto" Target="../media/hdphoto2.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2739" y="201290"/>
            <a:ext cx="6408712" cy="87129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algn="ctr"/>
            <a:endParaRPr lang="en-IN" dirty="0"/>
          </a:p>
        </p:txBody>
      </p:sp>
      <p:sp>
        <p:nvSpPr>
          <p:cNvPr id="14" name="Rectangle 13"/>
          <p:cNvSpPr/>
          <p:nvPr/>
        </p:nvSpPr>
        <p:spPr>
          <a:xfrm>
            <a:off x="2492897" y="2915816"/>
            <a:ext cx="4158554" cy="5832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8" name="Picture 2" descr="images (1)"/>
          <p:cNvPicPr>
            <a:picLocks noChangeAspect="1" noChangeArrowheads="1"/>
          </p:cNvPicPr>
          <p:nvPr/>
        </p:nvPicPr>
        <p:blipFill>
          <a:blip r:embed="rId2" cstate="print">
            <a:extLst>
              <a:ext uri="{BEBA8EAE-BF5A-486C-A8C5-ECC9F3942E4B}">
                <a14:imgProps xmlns:a14="http://schemas.microsoft.com/office/drawing/2010/main">
                  <a14:imgLayer r:embed="rId3">
                    <a14:imgEffect>
                      <a14:artisticMarker/>
                    </a14:imgEffect>
                    <a14:imgEffect>
                      <a14:colorTemperature colorTemp="5900"/>
                    </a14:imgEffect>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380138" y="392750"/>
            <a:ext cx="1056019" cy="98955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C:\Users\NSA\Desktop\Navic_Logo1.png"/>
          <p:cNvPicPr>
            <a:picLocks noChangeAspect="1" noChangeArrowheads="1"/>
          </p:cNvPicPr>
          <p:nvPr/>
        </p:nvPicPr>
        <p:blipFill>
          <a:blip r:embed="rId4" cstate="print">
            <a:extLst>
              <a:ext uri="{BEBA8EAE-BF5A-486C-A8C5-ECC9F3942E4B}">
                <a14:imgProps xmlns:a14="http://schemas.microsoft.com/office/drawing/2010/main">
                  <a14:imgLayer r:embed="rId5">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5301208" y="392750"/>
            <a:ext cx="1152128" cy="11521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0" name="Rectangle 9"/>
          <p:cNvSpPr/>
          <p:nvPr/>
        </p:nvSpPr>
        <p:spPr>
          <a:xfrm>
            <a:off x="334724" y="395536"/>
            <a:ext cx="6224741" cy="3877985"/>
          </a:xfrm>
          <a:prstGeom prst="rect">
            <a:avLst/>
          </a:prstGeom>
        </p:spPr>
        <p:txBody>
          <a:bodyPr wrap="square">
            <a:spAutoFit/>
          </a:bodyPr>
          <a:lstStyle/>
          <a:p>
            <a:pPr algn="ctr"/>
            <a:r>
              <a:rPr lang="en-IN" sz="2800" b="1" dirty="0" smtClean="0">
                <a:solidFill>
                  <a:srgbClr val="0000FF"/>
                </a:solidFill>
                <a:latin typeface="Book Antiqua" pitchFamily="18" charset="0"/>
              </a:rPr>
              <a:t>WEBINAR</a:t>
            </a:r>
            <a:r>
              <a:rPr lang="en-IN" sz="4400" b="1" dirty="0" smtClean="0">
                <a:solidFill>
                  <a:srgbClr val="0000FF"/>
                </a:solidFill>
                <a:latin typeface="Book Antiqua" pitchFamily="18" charset="0"/>
              </a:rPr>
              <a:t> </a:t>
            </a:r>
          </a:p>
          <a:p>
            <a:pPr algn="ctr"/>
            <a:r>
              <a:rPr lang="en-IN" sz="3200" b="1" dirty="0" smtClean="0">
                <a:solidFill>
                  <a:srgbClr val="0000FF"/>
                </a:solidFill>
                <a:latin typeface="Book Antiqua" pitchFamily="18" charset="0"/>
              </a:rPr>
              <a:t>on</a:t>
            </a:r>
          </a:p>
          <a:p>
            <a:pPr algn="ctr"/>
            <a:r>
              <a:rPr lang="en-IN" sz="3600" b="1" dirty="0" smtClean="0">
                <a:solidFill>
                  <a:srgbClr val="9900CC"/>
                </a:solidFill>
                <a:latin typeface="Book Antiqua" pitchFamily="18" charset="0"/>
              </a:rPr>
              <a:t>Emerging Trends in Time and Frequency Systems</a:t>
            </a:r>
          </a:p>
          <a:p>
            <a:pPr algn="ctr"/>
            <a:endParaRPr lang="en-IN" b="1" dirty="0">
              <a:solidFill>
                <a:srgbClr val="CC0000"/>
              </a:solidFill>
              <a:latin typeface="Book Antiqua" pitchFamily="18" charset="0"/>
            </a:endParaRPr>
          </a:p>
          <a:p>
            <a:pPr algn="ctr"/>
            <a:r>
              <a:rPr lang="en-IN" sz="2400" b="1" dirty="0" smtClean="0">
                <a:solidFill>
                  <a:srgbClr val="0000FF"/>
                </a:solidFill>
                <a:latin typeface="Book Antiqua" pitchFamily="18" charset="0"/>
              </a:rPr>
              <a:t>Organised by</a:t>
            </a:r>
          </a:p>
          <a:p>
            <a:pPr algn="ctr"/>
            <a:r>
              <a:rPr lang="en-IN" sz="2400" b="1" dirty="0" smtClean="0">
                <a:solidFill>
                  <a:srgbClr val="0000FF"/>
                </a:solidFill>
                <a:latin typeface="Book Antiqua" pitchFamily="18" charset="0"/>
              </a:rPr>
              <a:t>Navigation Systems Area, ISTRAC, ISRO</a:t>
            </a:r>
          </a:p>
          <a:p>
            <a:pPr algn="ctr"/>
            <a:endParaRPr lang="en-IN" sz="800" b="1" dirty="0" smtClean="0">
              <a:solidFill>
                <a:srgbClr val="0000FF"/>
              </a:solidFill>
              <a:latin typeface="Book Antiqua" pitchFamily="18" charset="0"/>
            </a:endParaRPr>
          </a:p>
          <a:p>
            <a:pPr algn="ctr"/>
            <a:r>
              <a:rPr lang="en-IN" sz="2000" b="1" dirty="0" smtClean="0">
                <a:solidFill>
                  <a:srgbClr val="0000FF"/>
                </a:solidFill>
                <a:latin typeface="Book Antiqua" pitchFamily="18" charset="0"/>
              </a:rPr>
              <a:t>January 11-15, 2021</a:t>
            </a:r>
            <a:endParaRPr lang="en-IN" sz="2000" b="1" dirty="0">
              <a:solidFill>
                <a:srgbClr val="0000FF"/>
              </a:solidFill>
              <a:latin typeface="Book Antiqua"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962999132"/>
              </p:ext>
            </p:extLst>
          </p:nvPr>
        </p:nvGraphicFramePr>
        <p:xfrm>
          <a:off x="296651" y="4273520"/>
          <a:ext cx="6336703" cy="3825776"/>
        </p:xfrm>
        <a:graphic>
          <a:graphicData uri="http://schemas.openxmlformats.org/drawingml/2006/table">
            <a:tbl>
              <a:tblPr firstRow="1" bandRow="1">
                <a:solidFill>
                  <a:schemeClr val="accent3">
                    <a:lumMod val="60000"/>
                    <a:lumOff val="40000"/>
                  </a:schemeClr>
                </a:solidFill>
                <a:tableStyleId>{22838BEF-8BB2-4498-84A7-C5851F593DF1}</a:tableStyleId>
              </a:tblPr>
              <a:tblGrid>
                <a:gridCol w="1478564"/>
                <a:gridCol w="2323458"/>
                <a:gridCol w="2534681"/>
              </a:tblGrid>
              <a:tr h="723795">
                <a:tc>
                  <a:txBody>
                    <a:bodyPr/>
                    <a:lstStyle/>
                    <a:p>
                      <a:r>
                        <a:rPr lang="en-IN" sz="1200" b="1" dirty="0" smtClean="0">
                          <a:solidFill>
                            <a:srgbClr val="0000FF"/>
                          </a:solidFill>
                          <a:latin typeface="Candara" pitchFamily="34" charset="0"/>
                        </a:rPr>
                        <a:t>January 11, 2021</a:t>
                      </a:r>
                    </a:p>
                    <a:p>
                      <a:r>
                        <a:rPr lang="en-IN" sz="1200" b="1" dirty="0" smtClean="0">
                          <a:solidFill>
                            <a:srgbClr val="0000FF"/>
                          </a:solidFill>
                          <a:latin typeface="Candara" pitchFamily="34" charset="0"/>
                        </a:rPr>
                        <a:t>1400-1500</a:t>
                      </a:r>
                      <a:r>
                        <a:rPr lang="en-IN" sz="1200" b="1" baseline="0" dirty="0" smtClean="0">
                          <a:solidFill>
                            <a:srgbClr val="0000FF"/>
                          </a:solidFill>
                          <a:latin typeface="Candara" pitchFamily="34" charset="0"/>
                        </a:rPr>
                        <a:t> IST</a:t>
                      </a:r>
                      <a:endParaRPr lang="en-IN" sz="1200" b="1" dirty="0">
                        <a:solidFill>
                          <a:srgbClr val="0000FF"/>
                        </a:solidFill>
                        <a:latin typeface="Candar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IN" sz="1200" b="1" dirty="0" smtClean="0">
                          <a:solidFill>
                            <a:srgbClr val="0000FF"/>
                          </a:solidFill>
                          <a:latin typeface="Candara" pitchFamily="34" charset="0"/>
                        </a:rPr>
                        <a:t>Timescale systems</a:t>
                      </a:r>
                      <a:endParaRPr lang="en-IN" sz="1200" b="1" dirty="0">
                        <a:solidFill>
                          <a:srgbClr val="0000FF"/>
                        </a:solidFill>
                        <a:latin typeface="Candar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IN" sz="1200" b="1" dirty="0" smtClean="0">
                          <a:solidFill>
                            <a:srgbClr val="0000FF"/>
                          </a:solidFill>
                          <a:latin typeface="Candara" pitchFamily="34" charset="0"/>
                        </a:rPr>
                        <a:t>Dr Andreas </a:t>
                      </a:r>
                      <a:r>
                        <a:rPr lang="en-IN" sz="1200" b="1" dirty="0" err="1" smtClean="0">
                          <a:solidFill>
                            <a:srgbClr val="0000FF"/>
                          </a:solidFill>
                          <a:latin typeface="Candara" pitchFamily="34" charset="0"/>
                        </a:rPr>
                        <a:t>Bauch</a:t>
                      </a:r>
                      <a:r>
                        <a:rPr lang="en-IN" sz="1200" b="1" dirty="0" smtClean="0">
                          <a:solidFill>
                            <a:srgbClr val="0000FF"/>
                          </a:solidFill>
                          <a:latin typeface="Candara" pitchFamily="34" charset="0"/>
                        </a:rPr>
                        <a:t>,</a:t>
                      </a:r>
                      <a:r>
                        <a:rPr lang="en-IN" sz="1200" b="1" baseline="0" dirty="0" smtClean="0">
                          <a:solidFill>
                            <a:srgbClr val="0000FF"/>
                          </a:solidFill>
                          <a:latin typeface="Candara" pitchFamily="34" charset="0"/>
                        </a:rPr>
                        <a:t> </a:t>
                      </a:r>
                      <a:r>
                        <a:rPr lang="en-IN" sz="1200" b="1" kern="1200" dirty="0" err="1" smtClean="0">
                          <a:solidFill>
                            <a:srgbClr val="0000FF"/>
                          </a:solidFill>
                          <a:effectLst/>
                          <a:latin typeface="Candara" pitchFamily="34" charset="0"/>
                        </a:rPr>
                        <a:t>Phyikalisch-Technische</a:t>
                      </a:r>
                      <a:r>
                        <a:rPr lang="en-IN" sz="1200" b="1" kern="1200" dirty="0" smtClean="0">
                          <a:solidFill>
                            <a:srgbClr val="0000FF"/>
                          </a:solidFill>
                          <a:effectLst/>
                          <a:latin typeface="Candara" pitchFamily="34" charset="0"/>
                        </a:rPr>
                        <a:t> -</a:t>
                      </a:r>
                      <a:r>
                        <a:rPr lang="en-IN" sz="1200" b="1" kern="1200" dirty="0" err="1" smtClean="0">
                          <a:solidFill>
                            <a:srgbClr val="0000FF"/>
                          </a:solidFill>
                          <a:effectLst/>
                          <a:latin typeface="Candara" pitchFamily="34" charset="0"/>
                        </a:rPr>
                        <a:t>Bundesanstalt</a:t>
                      </a:r>
                      <a:r>
                        <a:rPr lang="en-IN" sz="1200" b="1" kern="1200" dirty="0" smtClean="0">
                          <a:solidFill>
                            <a:srgbClr val="0000FF"/>
                          </a:solidFill>
                          <a:effectLst/>
                          <a:latin typeface="Candara" pitchFamily="34" charset="0"/>
                        </a:rPr>
                        <a:t> (PTB), Germany</a:t>
                      </a:r>
                      <a:endParaRPr lang="en-IN" sz="1200" b="1" dirty="0">
                        <a:solidFill>
                          <a:srgbClr val="0000FF"/>
                        </a:solidFill>
                        <a:latin typeface="Candar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169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b="1" dirty="0" smtClean="0">
                          <a:solidFill>
                            <a:srgbClr val="0000FF"/>
                          </a:solidFill>
                          <a:latin typeface="Candara" pitchFamily="34" charset="0"/>
                        </a:rPr>
                        <a:t>January 12, 2021</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b="1" dirty="0" smtClean="0">
                          <a:solidFill>
                            <a:srgbClr val="0000FF"/>
                          </a:solidFill>
                          <a:latin typeface="Candara" pitchFamily="34" charset="0"/>
                        </a:rPr>
                        <a:t>1400-1500</a:t>
                      </a:r>
                      <a:r>
                        <a:rPr lang="en-IN" sz="1200" b="1" baseline="0" dirty="0" smtClean="0">
                          <a:solidFill>
                            <a:srgbClr val="0000FF"/>
                          </a:solidFill>
                          <a:latin typeface="Candara" pitchFamily="34" charset="0"/>
                        </a:rPr>
                        <a:t> IST</a:t>
                      </a:r>
                      <a:endParaRPr lang="en-IN" sz="1200" b="1" dirty="0" smtClean="0">
                        <a:solidFill>
                          <a:srgbClr val="0000FF"/>
                        </a:solidFill>
                        <a:latin typeface="Candar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US" sz="1200" b="1" kern="1200" dirty="0" smtClean="0">
                          <a:solidFill>
                            <a:srgbClr val="0000FF"/>
                          </a:solidFill>
                          <a:latin typeface="Candara" pitchFamily="34" charset="0"/>
                          <a:ea typeface="+mn-ea"/>
                          <a:cs typeface="+mn-cs"/>
                        </a:rPr>
                        <a:t>Vapour cell atomic clocks and the measurement of time</a:t>
                      </a:r>
                      <a:endParaRPr lang="en-IN" sz="1200" b="1" kern="1200" dirty="0">
                        <a:solidFill>
                          <a:srgbClr val="0000FF"/>
                        </a:solidFill>
                        <a:latin typeface="Candara" pitchFamily="34" charset="0"/>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IN" sz="1200" b="1" dirty="0" smtClean="0">
                          <a:solidFill>
                            <a:srgbClr val="0000FF"/>
                          </a:solidFill>
                          <a:latin typeface="Candara" pitchFamily="34" charset="0"/>
                        </a:rPr>
                        <a:t>Dr Gaetano </a:t>
                      </a:r>
                      <a:r>
                        <a:rPr lang="en-IN" sz="1200" b="1" dirty="0" err="1" smtClean="0">
                          <a:solidFill>
                            <a:srgbClr val="0000FF"/>
                          </a:solidFill>
                          <a:latin typeface="Candara" pitchFamily="34" charset="0"/>
                        </a:rPr>
                        <a:t>Mileti</a:t>
                      </a:r>
                      <a:r>
                        <a:rPr lang="en-IN" sz="1200" b="1" dirty="0" smtClean="0">
                          <a:solidFill>
                            <a:srgbClr val="0000FF"/>
                          </a:solidFill>
                          <a:latin typeface="Candara" pitchFamily="34" charset="0"/>
                        </a:rPr>
                        <a:t>, </a:t>
                      </a:r>
                      <a:r>
                        <a:rPr lang="en-IN" sz="1200" b="1" i="0" u="none" strike="noStrike" kern="1200" baseline="0" dirty="0" smtClean="0">
                          <a:solidFill>
                            <a:srgbClr val="0000FF"/>
                          </a:solidFill>
                          <a:latin typeface="Candara" pitchFamily="34" charset="0"/>
                          <a:ea typeface="+mn-ea"/>
                          <a:cs typeface="+mn-cs"/>
                        </a:rPr>
                        <a:t>University of Neuchâtel, Switzerland</a:t>
                      </a:r>
                      <a:endParaRPr lang="en-IN" sz="1200" b="1" dirty="0">
                        <a:solidFill>
                          <a:srgbClr val="0000FF"/>
                        </a:solidFill>
                        <a:latin typeface="Candar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16997">
                <a:tc>
                  <a:txBody>
                    <a:bodyPr/>
                    <a:lstStyle/>
                    <a:p>
                      <a:r>
                        <a:rPr lang="en-IN" sz="1200" b="1" dirty="0" smtClean="0">
                          <a:solidFill>
                            <a:srgbClr val="0000FF"/>
                          </a:solidFill>
                          <a:latin typeface="Candara" pitchFamily="34" charset="0"/>
                        </a:rPr>
                        <a:t>January 13, 2021</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b="1" dirty="0" smtClean="0">
                          <a:solidFill>
                            <a:srgbClr val="0000FF"/>
                          </a:solidFill>
                          <a:latin typeface="Candara" pitchFamily="34" charset="0"/>
                        </a:rPr>
                        <a:t>1400-1500</a:t>
                      </a:r>
                      <a:r>
                        <a:rPr lang="en-IN" sz="1200" b="1" baseline="0" dirty="0" smtClean="0">
                          <a:solidFill>
                            <a:srgbClr val="0000FF"/>
                          </a:solidFill>
                          <a:latin typeface="Candara" pitchFamily="34" charset="0"/>
                        </a:rPr>
                        <a:t> IST</a:t>
                      </a:r>
                      <a:endParaRPr lang="en-IN" sz="1200" b="1" dirty="0" smtClean="0">
                        <a:solidFill>
                          <a:srgbClr val="0000FF"/>
                        </a:solidFill>
                        <a:latin typeface="Candar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IN" sz="1200" b="1" kern="1200" dirty="0" smtClean="0">
                          <a:solidFill>
                            <a:srgbClr val="0000FF"/>
                          </a:solidFill>
                          <a:latin typeface="Candara" pitchFamily="34" charset="0"/>
                          <a:ea typeface="+mn-ea"/>
                          <a:cs typeface="+mn-cs"/>
                        </a:rPr>
                        <a:t>Optical Frequency Combs &amp; </a:t>
                      </a:r>
                      <a:r>
                        <a:rPr lang="en-IN" sz="1200" b="1" kern="1200" dirty="0" err="1" smtClean="0">
                          <a:solidFill>
                            <a:srgbClr val="0000FF"/>
                          </a:solidFill>
                          <a:latin typeface="Candara" pitchFamily="34" charset="0"/>
                          <a:ea typeface="+mn-ea"/>
                          <a:cs typeface="+mn-cs"/>
                        </a:rPr>
                        <a:t>Ultrastable</a:t>
                      </a:r>
                      <a:r>
                        <a:rPr lang="en-IN" sz="1200" b="1" kern="1200" dirty="0" smtClean="0">
                          <a:solidFill>
                            <a:srgbClr val="0000FF"/>
                          </a:solidFill>
                          <a:latin typeface="Candara" pitchFamily="34" charset="0"/>
                          <a:ea typeface="+mn-ea"/>
                          <a:cs typeface="+mn-cs"/>
                        </a:rPr>
                        <a:t> Lasers</a:t>
                      </a:r>
                      <a:endParaRPr lang="en-IN" sz="1200" b="1" kern="1200" dirty="0">
                        <a:solidFill>
                          <a:srgbClr val="0000FF"/>
                        </a:solidFill>
                        <a:latin typeface="Candara" pitchFamily="34" charset="0"/>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IN" sz="1200" b="1" dirty="0" smtClean="0">
                          <a:solidFill>
                            <a:srgbClr val="0000FF"/>
                          </a:solidFill>
                          <a:latin typeface="Candara" pitchFamily="34" charset="0"/>
                        </a:rPr>
                        <a:t>Dr Sandra de Vega, </a:t>
                      </a:r>
                      <a:r>
                        <a:rPr lang="en-IN" sz="1200" b="1" kern="1200" dirty="0" smtClean="0">
                          <a:solidFill>
                            <a:srgbClr val="0000FF"/>
                          </a:solidFill>
                          <a:effectLst/>
                          <a:latin typeface="Candara" pitchFamily="34" charset="0"/>
                          <a:ea typeface="+mn-ea"/>
                          <a:cs typeface="+mn-cs"/>
                        </a:rPr>
                        <a:t>Menlo Systems</a:t>
                      </a:r>
                      <a:endParaRPr lang="en-IN" sz="1200" b="1" dirty="0">
                        <a:solidFill>
                          <a:srgbClr val="0000FF"/>
                        </a:solidFill>
                        <a:latin typeface="Candar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930594">
                <a:tc>
                  <a:txBody>
                    <a:bodyPr/>
                    <a:lstStyle/>
                    <a:p>
                      <a:r>
                        <a:rPr lang="en-IN" sz="1200" b="1" dirty="0" smtClean="0">
                          <a:solidFill>
                            <a:srgbClr val="0000FF"/>
                          </a:solidFill>
                          <a:latin typeface="Candara" pitchFamily="34" charset="0"/>
                        </a:rPr>
                        <a:t>January 14, 2021</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b="1" dirty="0" smtClean="0">
                          <a:solidFill>
                            <a:srgbClr val="0000FF"/>
                          </a:solidFill>
                          <a:latin typeface="Candara" pitchFamily="34" charset="0"/>
                        </a:rPr>
                        <a:t>1800</a:t>
                      </a:r>
                      <a:r>
                        <a:rPr lang="en-IN" sz="1200" b="1" baseline="0" dirty="0" smtClean="0">
                          <a:solidFill>
                            <a:srgbClr val="0000FF"/>
                          </a:solidFill>
                          <a:latin typeface="Candara" pitchFamily="34" charset="0"/>
                        </a:rPr>
                        <a:t> - 1900 IST</a:t>
                      </a:r>
                      <a:endParaRPr lang="en-IN" sz="1200" b="1" dirty="0" smtClean="0">
                        <a:solidFill>
                          <a:srgbClr val="0000FF"/>
                        </a:solidFill>
                        <a:latin typeface="Candar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IN" sz="1200" b="1" dirty="0" smtClean="0">
                          <a:solidFill>
                            <a:srgbClr val="0000FF"/>
                          </a:solidFill>
                          <a:latin typeface="Candara" pitchFamily="34" charset="0"/>
                        </a:rPr>
                        <a:t>Precise Time transfer</a:t>
                      </a:r>
                      <a:endParaRPr lang="en-IN" sz="1200" b="1" dirty="0">
                        <a:solidFill>
                          <a:srgbClr val="0000FF"/>
                        </a:solidFill>
                        <a:latin typeface="Candar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IN" sz="1200" b="1" dirty="0" smtClean="0">
                          <a:solidFill>
                            <a:srgbClr val="0000FF"/>
                          </a:solidFill>
                          <a:latin typeface="Candara" pitchFamily="34" charset="0"/>
                        </a:rPr>
                        <a:t>Dr </a:t>
                      </a:r>
                      <a:r>
                        <a:rPr lang="en-IN" sz="1200" b="1" kern="1200" dirty="0" err="1" smtClean="0">
                          <a:solidFill>
                            <a:srgbClr val="0000FF"/>
                          </a:solidFill>
                          <a:effectLst/>
                          <a:latin typeface="Candara" pitchFamily="34" charset="0"/>
                          <a:ea typeface="+mn-ea"/>
                          <a:cs typeface="+mn-cs"/>
                        </a:rPr>
                        <a:t>Demetrios</a:t>
                      </a:r>
                      <a:r>
                        <a:rPr lang="en-IN" sz="1200" b="1" kern="1200" dirty="0" smtClean="0">
                          <a:solidFill>
                            <a:srgbClr val="0000FF"/>
                          </a:solidFill>
                          <a:effectLst/>
                          <a:latin typeface="Candara" pitchFamily="34" charset="0"/>
                          <a:ea typeface="+mn-ea"/>
                          <a:cs typeface="+mn-cs"/>
                        </a:rPr>
                        <a:t> </a:t>
                      </a:r>
                      <a:r>
                        <a:rPr lang="en-IN" sz="1200" b="1" kern="1200" dirty="0" err="1" smtClean="0">
                          <a:solidFill>
                            <a:srgbClr val="0000FF"/>
                          </a:solidFill>
                          <a:effectLst/>
                          <a:latin typeface="Candara" pitchFamily="34" charset="0"/>
                          <a:ea typeface="+mn-ea"/>
                          <a:cs typeface="+mn-cs"/>
                        </a:rPr>
                        <a:t>Matsakis</a:t>
                      </a:r>
                      <a:r>
                        <a:rPr lang="en-IN" sz="1200" b="1" kern="1200" dirty="0" smtClean="0">
                          <a:solidFill>
                            <a:srgbClr val="0000FF"/>
                          </a:solidFill>
                          <a:effectLst/>
                          <a:latin typeface="Candara" pitchFamily="34" charset="0"/>
                          <a:ea typeface="+mn-ea"/>
                          <a:cs typeface="+mn-cs"/>
                        </a:rPr>
                        <a:t>, </a:t>
                      </a:r>
                      <a:r>
                        <a:rPr lang="en-IN" sz="1200" b="1" kern="1200" dirty="0" err="1" smtClean="0">
                          <a:solidFill>
                            <a:srgbClr val="0000FF"/>
                          </a:solidFill>
                          <a:effectLst/>
                          <a:latin typeface="Candara" pitchFamily="34" charset="0"/>
                          <a:ea typeface="+mn-ea"/>
                          <a:cs typeface="+mn-cs"/>
                        </a:rPr>
                        <a:t>MasterClock</a:t>
                      </a:r>
                      <a:r>
                        <a:rPr lang="en-IN" sz="1200" b="1" kern="1200" baseline="0" dirty="0" smtClean="0">
                          <a:solidFill>
                            <a:srgbClr val="0000FF"/>
                          </a:solidFill>
                          <a:effectLst/>
                          <a:latin typeface="Candara" pitchFamily="34" charset="0"/>
                          <a:ea typeface="+mn-ea"/>
                          <a:cs typeface="+mn-cs"/>
                        </a:rPr>
                        <a:t> Inc., </a:t>
                      </a:r>
                      <a:r>
                        <a:rPr lang="en-IN" sz="1200" b="1" kern="1200" dirty="0" smtClean="0">
                          <a:solidFill>
                            <a:srgbClr val="0000FF"/>
                          </a:solidFill>
                          <a:effectLst/>
                          <a:latin typeface="Candara" pitchFamily="34" charset="0"/>
                          <a:ea typeface="+mn-ea"/>
                          <a:cs typeface="+mn-cs"/>
                        </a:rPr>
                        <a:t>(</a:t>
                      </a:r>
                      <a:r>
                        <a:rPr lang="en-IN" sz="1200" b="1" kern="1200" baseline="0" dirty="0" smtClean="0">
                          <a:solidFill>
                            <a:srgbClr val="0000FF"/>
                          </a:solidFill>
                          <a:effectLst/>
                          <a:latin typeface="Candara" pitchFamily="34" charset="0"/>
                          <a:ea typeface="+mn-ea"/>
                          <a:cs typeface="+mn-cs"/>
                        </a:rPr>
                        <a:t>former </a:t>
                      </a:r>
                      <a:r>
                        <a:rPr lang="en-US" sz="1200" b="1" kern="1200" dirty="0" smtClean="0">
                          <a:solidFill>
                            <a:srgbClr val="0000FF"/>
                          </a:solidFill>
                          <a:effectLst/>
                          <a:latin typeface="Candara" pitchFamily="34" charset="0"/>
                          <a:ea typeface="+mn-ea"/>
                          <a:cs typeface="+mn-cs"/>
                        </a:rPr>
                        <a:t>Chief Scientist for Time Services at the U.S. Naval Observatory</a:t>
                      </a:r>
                      <a:r>
                        <a:rPr lang="en-IN" sz="1200" b="1" kern="1200" baseline="0" dirty="0" smtClean="0">
                          <a:solidFill>
                            <a:srgbClr val="0000FF"/>
                          </a:solidFill>
                          <a:effectLst/>
                          <a:latin typeface="Candara" pitchFamily="34" charset="0"/>
                          <a:ea typeface="+mn-ea"/>
                          <a:cs typeface="+mn-cs"/>
                        </a:rPr>
                        <a:t>) </a:t>
                      </a:r>
                      <a:endParaRPr lang="en-IN" sz="1200" b="1" dirty="0">
                        <a:solidFill>
                          <a:srgbClr val="0000FF"/>
                        </a:solidFill>
                        <a:latin typeface="Candar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137393">
                <a:tc>
                  <a:txBody>
                    <a:bodyPr/>
                    <a:lstStyle/>
                    <a:p>
                      <a:r>
                        <a:rPr lang="en-IN" sz="1200" b="1" dirty="0" smtClean="0">
                          <a:solidFill>
                            <a:srgbClr val="0000FF"/>
                          </a:solidFill>
                          <a:latin typeface="Candara" pitchFamily="34" charset="0"/>
                        </a:rPr>
                        <a:t>January 15, 2021</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b="1" dirty="0" smtClean="0">
                          <a:solidFill>
                            <a:srgbClr val="0000FF"/>
                          </a:solidFill>
                          <a:latin typeface="Candara" pitchFamily="34" charset="0"/>
                        </a:rPr>
                        <a:t>1400-1500</a:t>
                      </a:r>
                      <a:r>
                        <a:rPr lang="en-IN" sz="1200" b="1" baseline="0" dirty="0" smtClean="0">
                          <a:solidFill>
                            <a:srgbClr val="0000FF"/>
                          </a:solidFill>
                          <a:latin typeface="Candara" pitchFamily="34" charset="0"/>
                        </a:rPr>
                        <a:t> IST</a:t>
                      </a:r>
                      <a:endParaRPr lang="en-IN" sz="1200" b="1" dirty="0" smtClean="0">
                        <a:solidFill>
                          <a:srgbClr val="0000FF"/>
                        </a:solidFill>
                        <a:latin typeface="Candar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lvl="0" indent="0" algn="just">
                        <a:buFont typeface="Arial" pitchFamily="34" charset="0"/>
                        <a:buNone/>
                      </a:pPr>
                      <a:r>
                        <a:rPr lang="en-US" sz="1200" b="1" kern="1200" dirty="0" smtClean="0">
                          <a:solidFill>
                            <a:srgbClr val="0000FF"/>
                          </a:solidFill>
                          <a:latin typeface="Candara" pitchFamily="34" charset="0"/>
                          <a:ea typeface="+mn-ea"/>
                          <a:cs typeface="+mn-cs"/>
                        </a:rPr>
                        <a:t>Synchronization and control of atomic clocks</a:t>
                      </a:r>
                    </a:p>
                    <a:p>
                      <a:pPr marL="0" lvl="0" indent="0" algn="just">
                        <a:buFont typeface="Arial" pitchFamily="34" charset="0"/>
                        <a:buNone/>
                      </a:pPr>
                      <a:r>
                        <a:rPr lang="en-US" sz="1200" b="1" kern="1200" dirty="0" smtClean="0">
                          <a:solidFill>
                            <a:srgbClr val="0000FF"/>
                          </a:solidFill>
                          <a:latin typeface="Candara" pitchFamily="34" charset="0"/>
                          <a:ea typeface="+mn-ea"/>
                          <a:cs typeface="+mn-cs"/>
                        </a:rPr>
                        <a:t>Passive Hydrogen Masers: current state and development in </a:t>
                      </a:r>
                      <a:r>
                        <a:rPr lang="en-US" sz="1200" b="1" kern="1200" dirty="0" err="1" smtClean="0">
                          <a:solidFill>
                            <a:srgbClr val="0000FF"/>
                          </a:solidFill>
                          <a:latin typeface="Candara" pitchFamily="34" charset="0"/>
                          <a:ea typeface="+mn-ea"/>
                          <a:cs typeface="+mn-cs"/>
                        </a:rPr>
                        <a:t>Vremya</a:t>
                      </a:r>
                      <a:r>
                        <a:rPr lang="en-US" sz="1200" b="1" kern="1200" dirty="0" smtClean="0">
                          <a:solidFill>
                            <a:srgbClr val="0000FF"/>
                          </a:solidFill>
                          <a:latin typeface="Candara" pitchFamily="34" charset="0"/>
                          <a:ea typeface="+mn-ea"/>
                          <a:cs typeface="+mn-cs"/>
                        </a:rPr>
                        <a:t>-CH</a:t>
                      </a:r>
                      <a:endParaRPr lang="en-IN" sz="1200" b="1" kern="1200" dirty="0">
                        <a:solidFill>
                          <a:srgbClr val="0000FF"/>
                        </a:solidFill>
                        <a:latin typeface="Candara" pitchFamily="34" charset="0"/>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r>
                        <a:rPr lang="en-IN" sz="1200" b="1" dirty="0" smtClean="0">
                          <a:solidFill>
                            <a:srgbClr val="0000FF"/>
                          </a:solidFill>
                          <a:latin typeface="Candara" pitchFamily="34" charset="0"/>
                        </a:rPr>
                        <a:t>Dr Konstantin </a:t>
                      </a:r>
                      <a:r>
                        <a:rPr lang="en-IN" sz="1200" b="1" dirty="0" err="1" smtClean="0">
                          <a:solidFill>
                            <a:srgbClr val="0000FF"/>
                          </a:solidFill>
                          <a:latin typeface="Candara" pitchFamily="34" charset="0"/>
                        </a:rPr>
                        <a:t>Mishagin</a:t>
                      </a:r>
                      <a:r>
                        <a:rPr lang="en-IN" sz="1200" b="1" dirty="0" smtClean="0">
                          <a:solidFill>
                            <a:srgbClr val="0000FF"/>
                          </a:solidFill>
                          <a:latin typeface="Candara" pitchFamily="34" charset="0"/>
                        </a:rPr>
                        <a:t>, </a:t>
                      </a:r>
                      <a:r>
                        <a:rPr lang="en-IN" sz="1200" b="1" dirty="0" err="1" smtClean="0">
                          <a:solidFill>
                            <a:srgbClr val="0000FF"/>
                          </a:solidFill>
                          <a:latin typeface="Candara" pitchFamily="34" charset="0"/>
                        </a:rPr>
                        <a:t>Vremya</a:t>
                      </a:r>
                      <a:r>
                        <a:rPr lang="en-IN" sz="1200" b="1" dirty="0" smtClean="0">
                          <a:solidFill>
                            <a:srgbClr val="0000FF"/>
                          </a:solidFill>
                          <a:latin typeface="Candara" pitchFamily="34" charset="0"/>
                        </a:rPr>
                        <a:t>-CH</a:t>
                      </a:r>
                    </a:p>
                    <a:p>
                      <a:pPr algn="just"/>
                      <a:r>
                        <a:rPr lang="en-IN" sz="1200" b="1" dirty="0" smtClean="0">
                          <a:solidFill>
                            <a:srgbClr val="0000FF"/>
                          </a:solidFill>
                          <a:latin typeface="Candara" pitchFamily="34" charset="0"/>
                        </a:rPr>
                        <a:t>Dr Anton</a:t>
                      </a:r>
                      <a:r>
                        <a:rPr lang="en-IN" sz="1200" b="1" baseline="0" dirty="0" smtClean="0">
                          <a:solidFill>
                            <a:srgbClr val="0000FF"/>
                          </a:solidFill>
                          <a:latin typeface="Candara" pitchFamily="34" charset="0"/>
                        </a:rPr>
                        <a:t> </a:t>
                      </a:r>
                      <a:r>
                        <a:rPr lang="en-IN" sz="1200" b="1" dirty="0" err="1" smtClean="0">
                          <a:solidFill>
                            <a:srgbClr val="0000FF"/>
                          </a:solidFill>
                          <a:latin typeface="Candara" pitchFamily="34" charset="0"/>
                        </a:rPr>
                        <a:t>Skryl</a:t>
                      </a:r>
                      <a:r>
                        <a:rPr lang="en-IN" sz="1200" b="1" dirty="0" smtClean="0">
                          <a:solidFill>
                            <a:srgbClr val="0000FF"/>
                          </a:solidFill>
                          <a:latin typeface="Candara" pitchFamily="34" charset="0"/>
                        </a:rPr>
                        <a:t>, </a:t>
                      </a:r>
                      <a:r>
                        <a:rPr lang="en-IN" sz="1200" b="1" dirty="0" err="1" smtClean="0">
                          <a:solidFill>
                            <a:srgbClr val="0000FF"/>
                          </a:solidFill>
                          <a:latin typeface="Candara" pitchFamily="34" charset="0"/>
                        </a:rPr>
                        <a:t>Vremya</a:t>
                      </a:r>
                      <a:r>
                        <a:rPr lang="en-IN" sz="1200" b="1" dirty="0" smtClean="0">
                          <a:solidFill>
                            <a:srgbClr val="0000FF"/>
                          </a:solidFill>
                          <a:latin typeface="Candara" pitchFamily="34" charset="0"/>
                        </a:rPr>
                        <a:t>-CH</a:t>
                      </a:r>
                      <a:endParaRPr lang="en-IN" sz="1200" b="1" dirty="0">
                        <a:solidFill>
                          <a:srgbClr val="0000FF"/>
                        </a:solidFill>
                        <a:latin typeface="Candara"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2" name="TextBox 1"/>
          <p:cNvSpPr txBox="1"/>
          <p:nvPr/>
        </p:nvSpPr>
        <p:spPr>
          <a:xfrm>
            <a:off x="404664" y="8172400"/>
            <a:ext cx="5832648" cy="646331"/>
          </a:xfrm>
          <a:prstGeom prst="rect">
            <a:avLst/>
          </a:prstGeom>
          <a:noFill/>
        </p:spPr>
        <p:txBody>
          <a:bodyPr wrap="square" rtlCol="0">
            <a:spAutoFit/>
          </a:bodyPr>
          <a:lstStyle/>
          <a:p>
            <a:r>
              <a:rPr lang="en-IN" b="1" dirty="0" smtClean="0">
                <a:solidFill>
                  <a:srgbClr val="9900CC"/>
                </a:solidFill>
                <a:latin typeface="Candara" pitchFamily="34" charset="0"/>
              </a:rPr>
              <a:t>Register @</a:t>
            </a:r>
          </a:p>
          <a:p>
            <a:r>
              <a:rPr lang="en-IN" b="1" dirty="0" smtClean="0">
                <a:solidFill>
                  <a:srgbClr val="9900CC"/>
                </a:solidFill>
                <a:latin typeface="Candara" pitchFamily="34" charset="0"/>
              </a:rPr>
              <a:t>Webinar @</a:t>
            </a:r>
            <a:endParaRPr lang="en-IN" b="1" dirty="0">
              <a:solidFill>
                <a:srgbClr val="9900CC"/>
              </a:solidFill>
              <a:latin typeface="Candara" pitchFamily="34" charset="0"/>
            </a:endParaRPr>
          </a:p>
        </p:txBody>
      </p:sp>
    </p:spTree>
    <p:extLst>
      <p:ext uri="{BB962C8B-B14F-4D97-AF65-F5344CB8AC3E}">
        <p14:creationId xmlns:p14="http://schemas.microsoft.com/office/powerpoint/2010/main" val="3321760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2739" y="201290"/>
            <a:ext cx="6408712" cy="87129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endParaRPr lang="en-IN" dirty="0"/>
          </a:p>
        </p:txBody>
      </p:sp>
      <p:sp>
        <p:nvSpPr>
          <p:cNvPr id="3" name="TextBox 2"/>
          <p:cNvSpPr txBox="1"/>
          <p:nvPr/>
        </p:nvSpPr>
        <p:spPr>
          <a:xfrm>
            <a:off x="404665" y="3396962"/>
            <a:ext cx="6192688" cy="5386090"/>
          </a:xfrm>
          <a:prstGeom prst="rect">
            <a:avLst/>
          </a:prstGeom>
          <a:noFill/>
        </p:spPr>
        <p:txBody>
          <a:bodyPr wrap="square" rtlCol="0">
            <a:spAutoFit/>
          </a:bodyPr>
          <a:lstStyle/>
          <a:p>
            <a:pPr algn="just">
              <a:spcBef>
                <a:spcPts val="600"/>
              </a:spcBef>
              <a:spcAft>
                <a:spcPts val="600"/>
              </a:spcAft>
            </a:pPr>
            <a:r>
              <a:rPr lang="en-IN" sz="1400" b="1" dirty="0" smtClean="0">
                <a:solidFill>
                  <a:srgbClr val="0000FF"/>
                </a:solidFill>
                <a:latin typeface="Candara" pitchFamily="34" charset="0"/>
              </a:rPr>
              <a:t>Dr Andreas </a:t>
            </a:r>
            <a:r>
              <a:rPr lang="en-IN" sz="1400" b="1" dirty="0" err="1">
                <a:solidFill>
                  <a:srgbClr val="0000FF"/>
                </a:solidFill>
                <a:latin typeface="Candara" pitchFamily="34" charset="0"/>
              </a:rPr>
              <a:t>Bauch</a:t>
            </a:r>
            <a:r>
              <a:rPr lang="en-IN" sz="1400" dirty="0">
                <a:solidFill>
                  <a:srgbClr val="0000FF"/>
                </a:solidFill>
                <a:latin typeface="Candara" pitchFamily="34" charset="0"/>
              </a:rPr>
              <a:t> </a:t>
            </a:r>
            <a:r>
              <a:rPr lang="en-IN" sz="1400" dirty="0" smtClean="0">
                <a:solidFill>
                  <a:srgbClr val="0000FF"/>
                </a:solidFill>
                <a:latin typeface="Candara" pitchFamily="34" charset="0"/>
              </a:rPr>
              <a:t>joined </a:t>
            </a:r>
            <a:r>
              <a:rPr lang="en-IN" sz="1400" b="1" dirty="0" err="1">
                <a:solidFill>
                  <a:srgbClr val="0000FF"/>
                </a:solidFill>
                <a:latin typeface="Candara" pitchFamily="34" charset="0"/>
              </a:rPr>
              <a:t>Phyikalisch-Technische</a:t>
            </a:r>
            <a:r>
              <a:rPr lang="en-IN" sz="1400" b="1" dirty="0">
                <a:solidFill>
                  <a:srgbClr val="0000FF"/>
                </a:solidFill>
                <a:latin typeface="Candara" pitchFamily="34" charset="0"/>
              </a:rPr>
              <a:t> </a:t>
            </a:r>
            <a:r>
              <a:rPr lang="en-IN" sz="1400" b="1" dirty="0" err="1">
                <a:solidFill>
                  <a:srgbClr val="0000FF"/>
                </a:solidFill>
                <a:latin typeface="Candara" pitchFamily="34" charset="0"/>
              </a:rPr>
              <a:t>Bundesanstalt</a:t>
            </a:r>
            <a:r>
              <a:rPr lang="en-IN" sz="1400" dirty="0">
                <a:solidFill>
                  <a:srgbClr val="0000FF"/>
                </a:solidFill>
                <a:latin typeface="Candara" pitchFamily="34" charset="0"/>
              </a:rPr>
              <a:t>, </a:t>
            </a:r>
            <a:r>
              <a:rPr lang="en-IN" sz="1400" dirty="0" err="1">
                <a:solidFill>
                  <a:srgbClr val="0000FF"/>
                </a:solidFill>
                <a:latin typeface="Candara" pitchFamily="34" charset="0"/>
              </a:rPr>
              <a:t>Braunschweig</a:t>
            </a:r>
            <a:r>
              <a:rPr lang="en-IN" sz="1400" dirty="0">
                <a:solidFill>
                  <a:srgbClr val="0000FF"/>
                </a:solidFill>
                <a:latin typeface="Candara" pitchFamily="34" charset="0"/>
              </a:rPr>
              <a:t>, Germany (PTB) as a PhD student, being initially engaged in studies on frequency shifting effects in caesium atomic clocks.</a:t>
            </a:r>
          </a:p>
          <a:p>
            <a:pPr algn="just">
              <a:spcBef>
                <a:spcPts val="600"/>
              </a:spcBef>
              <a:spcAft>
                <a:spcPts val="600"/>
              </a:spcAft>
            </a:pPr>
            <a:r>
              <a:rPr lang="en-IN" sz="1400" dirty="0">
                <a:solidFill>
                  <a:srgbClr val="0000FF"/>
                </a:solidFill>
                <a:latin typeface="Candara" pitchFamily="34" charset="0"/>
              </a:rPr>
              <a:t>He got his PhD </a:t>
            </a:r>
            <a:r>
              <a:rPr lang="en-IN" sz="1400" dirty="0" smtClean="0">
                <a:solidFill>
                  <a:srgbClr val="0000FF"/>
                </a:solidFill>
                <a:latin typeface="Candara" pitchFamily="34" charset="0"/>
              </a:rPr>
              <a:t>from </a:t>
            </a:r>
            <a:r>
              <a:rPr lang="en-IN" sz="1400" dirty="0">
                <a:solidFill>
                  <a:srgbClr val="0000FF"/>
                </a:solidFill>
                <a:latin typeface="Candara" pitchFamily="34" charset="0"/>
              </a:rPr>
              <a:t>Johannes-Gutenberg University, Mainz, Germany. Since then he has been involved in time and frequency metrology, focused at first on the development and operation of atomic clocks, later more and more on time comparison techniques (GNSS, TWSTFT).</a:t>
            </a:r>
          </a:p>
          <a:p>
            <a:pPr algn="just">
              <a:spcBef>
                <a:spcPts val="600"/>
              </a:spcBef>
              <a:spcAft>
                <a:spcPts val="600"/>
              </a:spcAft>
            </a:pPr>
            <a:r>
              <a:rPr lang="en-IN" sz="1400" dirty="0" smtClean="0">
                <a:solidFill>
                  <a:srgbClr val="0000FF"/>
                </a:solidFill>
                <a:latin typeface="Candara" pitchFamily="34" charset="0"/>
              </a:rPr>
              <a:t>Dr </a:t>
            </a:r>
            <a:r>
              <a:rPr lang="en-IN" sz="1400" dirty="0" err="1" smtClean="0">
                <a:solidFill>
                  <a:srgbClr val="0000FF"/>
                </a:solidFill>
                <a:latin typeface="Candara" pitchFamily="34" charset="0"/>
              </a:rPr>
              <a:t>Bauch</a:t>
            </a:r>
            <a:r>
              <a:rPr lang="en-IN" sz="1400" dirty="0" smtClean="0">
                <a:solidFill>
                  <a:srgbClr val="0000FF"/>
                </a:solidFill>
                <a:latin typeface="Candara" pitchFamily="34" charset="0"/>
              </a:rPr>
              <a:t> </a:t>
            </a:r>
            <a:r>
              <a:rPr lang="en-IN" sz="1400" dirty="0">
                <a:solidFill>
                  <a:srgbClr val="0000FF"/>
                </a:solidFill>
                <a:latin typeface="Candara" pitchFamily="34" charset="0"/>
              </a:rPr>
              <a:t>became responsible for PTB’s Time Unit Laboratory in 1991. Today he is Head of PTB’s Time Dissemination Working Group and as such has the management responsibility for the operation of PTB’s time dissemination services.</a:t>
            </a:r>
          </a:p>
          <a:p>
            <a:pPr algn="just">
              <a:spcBef>
                <a:spcPts val="600"/>
              </a:spcBef>
              <a:spcAft>
                <a:spcPts val="600"/>
              </a:spcAft>
            </a:pPr>
            <a:r>
              <a:rPr lang="en-IN" sz="1400" dirty="0">
                <a:solidFill>
                  <a:srgbClr val="0000FF"/>
                </a:solidFill>
                <a:latin typeface="Candara" pitchFamily="34" charset="0"/>
              </a:rPr>
              <a:t>He has served as delegate to the </a:t>
            </a:r>
            <a:r>
              <a:rPr lang="en-IN" sz="1400" b="1" dirty="0">
                <a:solidFill>
                  <a:srgbClr val="0000FF"/>
                </a:solidFill>
                <a:latin typeface="Candara" pitchFamily="34" charset="0"/>
              </a:rPr>
              <a:t>Consultative Committee for Time and Frequency</a:t>
            </a:r>
            <a:r>
              <a:rPr lang="en-IN" sz="1400" dirty="0">
                <a:solidFill>
                  <a:srgbClr val="0000FF"/>
                </a:solidFill>
                <a:latin typeface="Candara" pitchFamily="34" charset="0"/>
              </a:rPr>
              <a:t> (CCTF) and to </a:t>
            </a:r>
            <a:r>
              <a:rPr lang="en-IN" sz="1400" dirty="0" smtClean="0">
                <a:solidFill>
                  <a:srgbClr val="0000FF"/>
                </a:solidFill>
                <a:latin typeface="Candara" pitchFamily="34" charset="0"/>
              </a:rPr>
              <a:t>the Study </a:t>
            </a:r>
            <a:r>
              <a:rPr lang="en-IN" sz="1400" dirty="0">
                <a:solidFill>
                  <a:srgbClr val="0000FF"/>
                </a:solidFill>
                <a:latin typeface="Candara" pitchFamily="34" charset="0"/>
              </a:rPr>
              <a:t>Group 7 of the </a:t>
            </a:r>
            <a:r>
              <a:rPr lang="en-IN" sz="1400" b="1" dirty="0">
                <a:solidFill>
                  <a:srgbClr val="0000FF"/>
                </a:solidFill>
                <a:latin typeface="Candara" pitchFamily="34" charset="0"/>
              </a:rPr>
              <a:t>International Telecommunication Union</a:t>
            </a:r>
            <a:r>
              <a:rPr lang="en-IN" sz="1400" dirty="0">
                <a:solidFill>
                  <a:srgbClr val="0000FF"/>
                </a:solidFill>
                <a:latin typeface="Candara" pitchFamily="34" charset="0"/>
              </a:rPr>
              <a:t>. Between 2009 and 2013 he chaired the EURAMET Technical Committee for Time and Frequency. Since 2009 he is member of </a:t>
            </a:r>
            <a:r>
              <a:rPr lang="en-IN" sz="1400" b="1" dirty="0">
                <a:solidFill>
                  <a:srgbClr val="0000FF"/>
                </a:solidFill>
                <a:latin typeface="Candara" pitchFamily="34" charset="0"/>
              </a:rPr>
              <a:t>ESA’s GNSS Science Advisory Committee </a:t>
            </a:r>
            <a:r>
              <a:rPr lang="en-IN" sz="1400" dirty="0">
                <a:solidFill>
                  <a:srgbClr val="0000FF"/>
                </a:solidFill>
                <a:latin typeface="Candara" pitchFamily="34" charset="0"/>
              </a:rPr>
              <a:t>which he chaired between 2012 and 2015.</a:t>
            </a:r>
          </a:p>
          <a:p>
            <a:pPr algn="just">
              <a:spcBef>
                <a:spcPts val="600"/>
              </a:spcBef>
              <a:spcAft>
                <a:spcPts val="600"/>
              </a:spcAft>
            </a:pPr>
            <a:r>
              <a:rPr lang="en-IN" sz="1400" dirty="0" smtClean="0">
                <a:solidFill>
                  <a:srgbClr val="0000FF"/>
                </a:solidFill>
                <a:latin typeface="Candara" pitchFamily="34" charset="0"/>
              </a:rPr>
              <a:t>Dr </a:t>
            </a:r>
            <a:r>
              <a:rPr lang="en-IN" sz="1400" dirty="0" err="1" smtClean="0">
                <a:solidFill>
                  <a:srgbClr val="0000FF"/>
                </a:solidFill>
                <a:latin typeface="Candara" pitchFamily="34" charset="0"/>
              </a:rPr>
              <a:t>Bauch</a:t>
            </a:r>
            <a:r>
              <a:rPr lang="en-IN" sz="1400" dirty="0" smtClean="0">
                <a:solidFill>
                  <a:srgbClr val="0000FF"/>
                </a:solidFill>
                <a:latin typeface="Candara" pitchFamily="34" charset="0"/>
              </a:rPr>
              <a:t> </a:t>
            </a:r>
            <a:r>
              <a:rPr lang="en-IN" sz="1400" dirty="0">
                <a:solidFill>
                  <a:srgbClr val="0000FF"/>
                </a:solidFill>
                <a:latin typeface="Candara" pitchFamily="34" charset="0"/>
              </a:rPr>
              <a:t>has authored and co-authored more than 100 papers in refereed journals and conference proceedings</a:t>
            </a:r>
            <a:r>
              <a:rPr lang="en-IN" sz="1400" dirty="0" smtClean="0">
                <a:solidFill>
                  <a:srgbClr val="0000FF"/>
                </a:solidFill>
                <a:latin typeface="Candara" pitchFamily="34" charset="0"/>
              </a:rPr>
              <a:t>.</a:t>
            </a:r>
          </a:p>
          <a:p>
            <a:pPr algn="just">
              <a:spcBef>
                <a:spcPts val="600"/>
              </a:spcBef>
              <a:spcAft>
                <a:spcPts val="600"/>
              </a:spcAft>
            </a:pPr>
            <a:r>
              <a:rPr lang="en-IN" sz="1400" dirty="0" err="1">
                <a:solidFill>
                  <a:srgbClr val="0000FF"/>
                </a:solidFill>
                <a:latin typeface="Candara" pitchFamily="34" charset="0"/>
              </a:rPr>
              <a:t>Dr.</a:t>
            </a:r>
            <a:r>
              <a:rPr lang="en-IN" sz="1400" dirty="0">
                <a:solidFill>
                  <a:srgbClr val="0000FF"/>
                </a:solidFill>
                <a:latin typeface="Candara" pitchFamily="34" charset="0"/>
              </a:rPr>
              <a:t> Andreas </a:t>
            </a:r>
            <a:r>
              <a:rPr lang="en-IN" sz="1400" dirty="0" err="1">
                <a:solidFill>
                  <a:srgbClr val="0000FF"/>
                </a:solidFill>
                <a:latin typeface="Candara" pitchFamily="34" charset="0"/>
              </a:rPr>
              <a:t>Bauch</a:t>
            </a:r>
            <a:r>
              <a:rPr lang="en-IN" sz="1400" dirty="0">
                <a:solidFill>
                  <a:srgbClr val="0000FF"/>
                </a:solidFill>
                <a:latin typeface="Candara" pitchFamily="34" charset="0"/>
              </a:rPr>
              <a:t> received the I. I. Rabi Award of the IEEE “in recognition of outstanding contributions to the development, evaluation and operation of primary frequency standards”. </a:t>
            </a:r>
            <a:endParaRPr lang="en-IN" sz="1400" dirty="0">
              <a:solidFill>
                <a:schemeClr val="bg1"/>
              </a:solidFill>
              <a:latin typeface="Candara" pitchFamily="34" charset="0"/>
            </a:endParaRPr>
          </a:p>
        </p:txBody>
      </p:sp>
      <p:sp>
        <p:nvSpPr>
          <p:cNvPr id="14" name="Rectangle 13"/>
          <p:cNvSpPr/>
          <p:nvPr/>
        </p:nvSpPr>
        <p:spPr>
          <a:xfrm>
            <a:off x="2492897" y="2915816"/>
            <a:ext cx="4158554" cy="5832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p:cNvSpPr txBox="1"/>
          <p:nvPr/>
        </p:nvSpPr>
        <p:spPr>
          <a:xfrm>
            <a:off x="1412774" y="2916500"/>
            <a:ext cx="3960439" cy="461665"/>
          </a:xfrm>
          <a:prstGeom prst="rect">
            <a:avLst/>
          </a:prstGeom>
          <a:noFill/>
        </p:spPr>
        <p:txBody>
          <a:bodyPr wrap="square" rtlCol="0">
            <a:spAutoFit/>
          </a:bodyPr>
          <a:lstStyle/>
          <a:p>
            <a:pPr algn="ctr"/>
            <a:r>
              <a:rPr lang="en-US" sz="2400" b="1" dirty="0" err="1" smtClean="0">
                <a:solidFill>
                  <a:srgbClr val="9900CC"/>
                </a:solidFill>
                <a:latin typeface="Candara" pitchFamily="34" charset="0"/>
              </a:rPr>
              <a:t>Dr</a:t>
            </a:r>
            <a:r>
              <a:rPr lang="en-US" sz="2400" b="1" dirty="0" smtClean="0">
                <a:solidFill>
                  <a:srgbClr val="9900CC"/>
                </a:solidFill>
                <a:latin typeface="Candara" pitchFamily="34" charset="0"/>
              </a:rPr>
              <a:t> Andreas </a:t>
            </a:r>
            <a:r>
              <a:rPr lang="en-US" sz="2400" b="1" dirty="0" err="1" smtClean="0">
                <a:solidFill>
                  <a:srgbClr val="9900CC"/>
                </a:solidFill>
                <a:latin typeface="Candara" pitchFamily="34" charset="0"/>
              </a:rPr>
              <a:t>Bauch</a:t>
            </a:r>
            <a:endParaRPr lang="en-IN" sz="2400" dirty="0">
              <a:solidFill>
                <a:srgbClr val="9900CC"/>
              </a:solidFill>
              <a:latin typeface="Candara" pitchFamily="34" charset="0"/>
            </a:endParaRPr>
          </a:p>
        </p:txBody>
      </p:sp>
      <p:pic>
        <p:nvPicPr>
          <p:cNvPr id="17" name="Picture 16"/>
          <p:cNvPicPr/>
          <p:nvPr/>
        </p:nvPicPr>
        <p:blipFill rotWithShape="1">
          <a:blip r:embed="rId2">
            <a:extLst>
              <a:ext uri="{28A0092B-C50C-407E-A947-70E740481C1C}">
                <a14:useLocalDpi xmlns:a14="http://schemas.microsoft.com/office/drawing/2010/main" val="0"/>
              </a:ext>
            </a:extLst>
          </a:blip>
          <a:srcRect b="9017"/>
          <a:stretch/>
        </p:blipFill>
        <p:spPr bwMode="auto">
          <a:xfrm>
            <a:off x="1676506" y="731283"/>
            <a:ext cx="3432977" cy="2161990"/>
          </a:xfrm>
          <a:prstGeom prst="rect">
            <a:avLst/>
          </a:prstGeom>
          <a:noFill/>
          <a:ln>
            <a:noFill/>
          </a:ln>
        </p:spPr>
      </p:pic>
      <p:sp>
        <p:nvSpPr>
          <p:cNvPr id="8" name="TextBox 7"/>
          <p:cNvSpPr txBox="1"/>
          <p:nvPr/>
        </p:nvSpPr>
        <p:spPr>
          <a:xfrm>
            <a:off x="2420888" y="251520"/>
            <a:ext cx="1872207" cy="369332"/>
          </a:xfrm>
          <a:prstGeom prst="rect">
            <a:avLst/>
          </a:prstGeom>
          <a:noFill/>
        </p:spPr>
        <p:txBody>
          <a:bodyPr wrap="square" rtlCol="0">
            <a:spAutoFit/>
          </a:bodyPr>
          <a:lstStyle/>
          <a:p>
            <a:r>
              <a:rPr lang="en-US" b="1" dirty="0" smtClean="0">
                <a:solidFill>
                  <a:srgbClr val="9900CC"/>
                </a:solidFill>
                <a:latin typeface="Candara" pitchFamily="34" charset="0"/>
              </a:rPr>
              <a:t>Speaker’s profile</a:t>
            </a:r>
            <a:endParaRPr lang="en-IN" dirty="0">
              <a:solidFill>
                <a:srgbClr val="9900CC"/>
              </a:solidFill>
              <a:latin typeface="Candara" pitchFamily="34" charset="0"/>
            </a:endParaRPr>
          </a:p>
        </p:txBody>
      </p:sp>
    </p:spTree>
    <p:extLst>
      <p:ext uri="{BB962C8B-B14F-4D97-AF65-F5344CB8AC3E}">
        <p14:creationId xmlns:p14="http://schemas.microsoft.com/office/powerpoint/2010/main" val="642178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2739" y="201290"/>
            <a:ext cx="6408712" cy="87129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algn="ctr"/>
            <a:endParaRPr lang="en-IN" dirty="0"/>
          </a:p>
        </p:txBody>
      </p:sp>
      <p:sp>
        <p:nvSpPr>
          <p:cNvPr id="3" name="TextBox 2"/>
          <p:cNvSpPr txBox="1"/>
          <p:nvPr/>
        </p:nvSpPr>
        <p:spPr>
          <a:xfrm>
            <a:off x="332656" y="3412316"/>
            <a:ext cx="6246787" cy="5139869"/>
          </a:xfrm>
          <a:prstGeom prst="rect">
            <a:avLst/>
          </a:prstGeom>
          <a:noFill/>
        </p:spPr>
        <p:txBody>
          <a:bodyPr wrap="square" rtlCol="0">
            <a:spAutoFit/>
          </a:bodyPr>
          <a:lstStyle/>
          <a:p>
            <a:pPr algn="just">
              <a:spcBef>
                <a:spcPts val="600"/>
              </a:spcBef>
            </a:pPr>
            <a:r>
              <a:rPr lang="en-US" sz="1400" b="1" dirty="0" err="1" smtClean="0">
                <a:solidFill>
                  <a:srgbClr val="0000FF"/>
                </a:solidFill>
                <a:latin typeface="Candara" pitchFamily="34" charset="0"/>
              </a:rPr>
              <a:t>Dr</a:t>
            </a:r>
            <a:r>
              <a:rPr lang="en-US" sz="1400" b="1" dirty="0" smtClean="0">
                <a:solidFill>
                  <a:srgbClr val="0000FF"/>
                </a:solidFill>
                <a:latin typeface="Candara" pitchFamily="34" charset="0"/>
              </a:rPr>
              <a:t> Gaetano </a:t>
            </a:r>
            <a:r>
              <a:rPr lang="en-US" sz="1400" b="1" dirty="0" err="1" smtClean="0">
                <a:solidFill>
                  <a:srgbClr val="0000FF"/>
                </a:solidFill>
                <a:latin typeface="Candara" pitchFamily="34" charset="0"/>
              </a:rPr>
              <a:t>Mileti</a:t>
            </a:r>
            <a:r>
              <a:rPr lang="en-US" sz="1400" b="1" dirty="0" smtClean="0">
                <a:solidFill>
                  <a:srgbClr val="0000FF"/>
                </a:solidFill>
                <a:latin typeface="Candara" pitchFamily="34" charset="0"/>
              </a:rPr>
              <a:t> </a:t>
            </a:r>
            <a:r>
              <a:rPr lang="en-US" sz="1400" dirty="0">
                <a:solidFill>
                  <a:srgbClr val="0000FF"/>
                </a:solidFill>
                <a:latin typeface="Candara" pitchFamily="34" charset="0"/>
              </a:rPr>
              <a:t>received his Diploma degree in physics from </a:t>
            </a:r>
            <a:r>
              <a:rPr lang="en-US" sz="1400" dirty="0" err="1">
                <a:solidFill>
                  <a:srgbClr val="0000FF"/>
                </a:solidFill>
                <a:latin typeface="Candara" pitchFamily="34" charset="0"/>
              </a:rPr>
              <a:t>École</a:t>
            </a:r>
            <a:r>
              <a:rPr lang="en-US" sz="1400" dirty="0">
                <a:solidFill>
                  <a:srgbClr val="0000FF"/>
                </a:solidFill>
                <a:latin typeface="Candara" pitchFamily="34" charset="0"/>
              </a:rPr>
              <a:t> </a:t>
            </a:r>
            <a:r>
              <a:rPr lang="en-US" sz="1400" dirty="0" err="1">
                <a:solidFill>
                  <a:srgbClr val="0000FF"/>
                </a:solidFill>
                <a:latin typeface="Candara" pitchFamily="34" charset="0"/>
              </a:rPr>
              <a:t>Polytechnique</a:t>
            </a:r>
            <a:r>
              <a:rPr lang="en-US" sz="1400" dirty="0">
                <a:solidFill>
                  <a:srgbClr val="0000FF"/>
                </a:solidFill>
                <a:latin typeface="Candara" pitchFamily="34" charset="0"/>
              </a:rPr>
              <a:t> </a:t>
            </a:r>
            <a:r>
              <a:rPr lang="en-US" sz="1400" dirty="0" err="1">
                <a:solidFill>
                  <a:srgbClr val="0000FF"/>
                </a:solidFill>
                <a:latin typeface="Candara" pitchFamily="34" charset="0"/>
              </a:rPr>
              <a:t>Fédérale</a:t>
            </a:r>
            <a:r>
              <a:rPr lang="en-US" sz="1400" dirty="0">
                <a:solidFill>
                  <a:srgbClr val="0000FF"/>
                </a:solidFill>
                <a:latin typeface="Candara" pitchFamily="34" charset="0"/>
              </a:rPr>
              <a:t> </a:t>
            </a:r>
            <a:r>
              <a:rPr lang="en-US" sz="1400" dirty="0" smtClean="0">
                <a:solidFill>
                  <a:srgbClr val="0000FF"/>
                </a:solidFill>
                <a:latin typeface="Candara" pitchFamily="34" charset="0"/>
              </a:rPr>
              <a:t>de Lausanne </a:t>
            </a:r>
            <a:r>
              <a:rPr lang="en-US" sz="1400" dirty="0">
                <a:solidFill>
                  <a:srgbClr val="0000FF"/>
                </a:solidFill>
                <a:latin typeface="Candara" pitchFamily="34" charset="0"/>
              </a:rPr>
              <a:t>(EPFL), Lausanne, in 1990 and his Ph.D. degree in physics from the </a:t>
            </a:r>
            <a:r>
              <a:rPr lang="en-US" sz="1400" b="1" dirty="0">
                <a:solidFill>
                  <a:srgbClr val="0000FF"/>
                </a:solidFill>
                <a:latin typeface="Candara" pitchFamily="34" charset="0"/>
              </a:rPr>
              <a:t>University </a:t>
            </a:r>
            <a:r>
              <a:rPr lang="en-US" sz="1400" b="1" dirty="0" smtClean="0">
                <a:solidFill>
                  <a:srgbClr val="0000FF"/>
                </a:solidFill>
                <a:latin typeface="Candara" pitchFamily="34" charset="0"/>
              </a:rPr>
              <a:t>of Neuchâtel</a:t>
            </a:r>
            <a:r>
              <a:rPr lang="en-US" sz="1400" b="1" dirty="0">
                <a:solidFill>
                  <a:srgbClr val="0000FF"/>
                </a:solidFill>
                <a:latin typeface="Candara" pitchFamily="34" charset="0"/>
              </a:rPr>
              <a:t>, Neuchâtel, Switzerland</a:t>
            </a:r>
            <a:r>
              <a:rPr lang="en-US" sz="1400" dirty="0">
                <a:solidFill>
                  <a:srgbClr val="0000FF"/>
                </a:solidFill>
                <a:latin typeface="Candara" pitchFamily="34" charset="0"/>
              </a:rPr>
              <a:t>, in 1995. From 1991 to 1995 and from 1997 to 2006, he </a:t>
            </a:r>
            <a:r>
              <a:rPr lang="en-US" sz="1400" dirty="0" smtClean="0">
                <a:solidFill>
                  <a:srgbClr val="0000FF"/>
                </a:solidFill>
                <a:latin typeface="Candara" pitchFamily="34" charset="0"/>
              </a:rPr>
              <a:t>was a </a:t>
            </a:r>
            <a:r>
              <a:rPr lang="en-US" sz="1400" dirty="0">
                <a:solidFill>
                  <a:srgbClr val="0000FF"/>
                </a:solidFill>
                <a:latin typeface="Candara" pitchFamily="34" charset="0"/>
              </a:rPr>
              <a:t>research scientist at </a:t>
            </a:r>
            <a:r>
              <a:rPr lang="en-US" sz="1400" dirty="0" err="1">
                <a:solidFill>
                  <a:srgbClr val="0000FF"/>
                </a:solidFill>
                <a:latin typeface="Candara" pitchFamily="34" charset="0"/>
              </a:rPr>
              <a:t>Observatoire</a:t>
            </a:r>
            <a:r>
              <a:rPr lang="en-US" sz="1400" dirty="0">
                <a:solidFill>
                  <a:srgbClr val="0000FF"/>
                </a:solidFill>
                <a:latin typeface="Candara" pitchFamily="34" charset="0"/>
              </a:rPr>
              <a:t> Cantonal de Neuchâtel, where he became group leader </a:t>
            </a:r>
            <a:r>
              <a:rPr lang="en-US" sz="1400" dirty="0" smtClean="0">
                <a:solidFill>
                  <a:srgbClr val="0000FF"/>
                </a:solidFill>
                <a:latin typeface="Candara" pitchFamily="34" charset="0"/>
              </a:rPr>
              <a:t>in 2001</a:t>
            </a:r>
            <a:r>
              <a:rPr lang="en-US" sz="1400" dirty="0">
                <a:solidFill>
                  <a:srgbClr val="0000FF"/>
                </a:solidFill>
                <a:latin typeface="Candara" pitchFamily="34" charset="0"/>
              </a:rPr>
              <a:t>. From 1995 to 1997, he was guest scientist at NIST, Boulder (CO). In 2007, he </a:t>
            </a:r>
            <a:r>
              <a:rPr lang="en-US" sz="1400" dirty="0" smtClean="0">
                <a:solidFill>
                  <a:srgbClr val="0000FF"/>
                </a:solidFill>
                <a:latin typeface="Candara" pitchFamily="34" charset="0"/>
              </a:rPr>
              <a:t>co-founded the </a:t>
            </a:r>
            <a:r>
              <a:rPr lang="en-US" sz="1400" b="1" dirty="0" err="1">
                <a:solidFill>
                  <a:srgbClr val="0000FF"/>
                </a:solidFill>
                <a:latin typeface="Candara" pitchFamily="34" charset="0"/>
              </a:rPr>
              <a:t>Laboratoire</a:t>
            </a:r>
            <a:r>
              <a:rPr lang="en-US" sz="1400" b="1" dirty="0">
                <a:solidFill>
                  <a:srgbClr val="0000FF"/>
                </a:solidFill>
                <a:latin typeface="Candara" pitchFamily="34" charset="0"/>
              </a:rPr>
              <a:t> Temps-</a:t>
            </a:r>
            <a:r>
              <a:rPr lang="en-US" sz="1400" b="1" dirty="0" err="1">
                <a:solidFill>
                  <a:srgbClr val="0000FF"/>
                </a:solidFill>
                <a:latin typeface="Candara" pitchFamily="34" charset="0"/>
              </a:rPr>
              <a:t>Fréquence</a:t>
            </a:r>
            <a:r>
              <a:rPr lang="en-US" sz="1400" b="1" dirty="0">
                <a:solidFill>
                  <a:srgbClr val="0000FF"/>
                </a:solidFill>
                <a:latin typeface="Candara" pitchFamily="34" charset="0"/>
              </a:rPr>
              <a:t> (LTF) </a:t>
            </a:r>
            <a:r>
              <a:rPr lang="en-US" sz="1400" dirty="0">
                <a:solidFill>
                  <a:srgbClr val="0000FF"/>
                </a:solidFill>
                <a:latin typeface="Candara" pitchFamily="34" charset="0"/>
              </a:rPr>
              <a:t>at the University of Neuchâtel, Neuchâtel, </a:t>
            </a:r>
            <a:r>
              <a:rPr lang="en-US" sz="1400" dirty="0" smtClean="0">
                <a:solidFill>
                  <a:srgbClr val="0000FF"/>
                </a:solidFill>
                <a:latin typeface="Candara" pitchFamily="34" charset="0"/>
              </a:rPr>
              <a:t>Switzerland, where </a:t>
            </a:r>
            <a:r>
              <a:rPr lang="en-US" sz="1400" dirty="0">
                <a:solidFill>
                  <a:srgbClr val="0000FF"/>
                </a:solidFill>
                <a:latin typeface="Candara" pitchFamily="34" charset="0"/>
              </a:rPr>
              <a:t>he is deputy director and Professor. </a:t>
            </a:r>
            <a:endParaRPr lang="en-US" sz="1400" dirty="0" smtClean="0">
              <a:solidFill>
                <a:srgbClr val="0000FF"/>
              </a:solidFill>
              <a:latin typeface="Candara" pitchFamily="34" charset="0"/>
            </a:endParaRPr>
          </a:p>
          <a:p>
            <a:pPr algn="just">
              <a:spcBef>
                <a:spcPts val="600"/>
              </a:spcBef>
              <a:spcAft>
                <a:spcPts val="600"/>
              </a:spcAft>
            </a:pPr>
            <a:r>
              <a:rPr lang="en-US" sz="1400" dirty="0" smtClean="0">
                <a:solidFill>
                  <a:srgbClr val="0000FF"/>
                </a:solidFill>
                <a:latin typeface="Candara" pitchFamily="34" charset="0"/>
              </a:rPr>
              <a:t>His </a:t>
            </a:r>
            <a:r>
              <a:rPr lang="en-US" sz="1400" dirty="0">
                <a:solidFill>
                  <a:srgbClr val="0000FF"/>
                </a:solidFill>
                <a:latin typeface="Candara" pitchFamily="34" charset="0"/>
              </a:rPr>
              <a:t>research interests include atomic </a:t>
            </a:r>
            <a:r>
              <a:rPr lang="en-US" sz="1400" dirty="0" smtClean="0">
                <a:solidFill>
                  <a:srgbClr val="0000FF"/>
                </a:solidFill>
                <a:latin typeface="Candara" pitchFamily="34" charset="0"/>
              </a:rPr>
              <a:t>spectroscopy, stabilized </a:t>
            </a:r>
            <a:r>
              <a:rPr lang="en-US" sz="1400" dirty="0">
                <a:solidFill>
                  <a:srgbClr val="0000FF"/>
                </a:solidFill>
                <a:latin typeface="Candara" pitchFamily="34" charset="0"/>
              </a:rPr>
              <a:t>lasers, and frequency standards. He took part </a:t>
            </a:r>
            <a:r>
              <a:rPr lang="en-US" sz="1400" dirty="0" smtClean="0">
                <a:solidFill>
                  <a:srgbClr val="0000FF"/>
                </a:solidFill>
                <a:latin typeface="Candara" pitchFamily="34" charset="0"/>
              </a:rPr>
              <a:t>in the </a:t>
            </a:r>
            <a:r>
              <a:rPr lang="en-US" sz="1400" dirty="0">
                <a:solidFill>
                  <a:srgbClr val="0000FF"/>
                </a:solidFill>
                <a:latin typeface="Candara" pitchFamily="34" charset="0"/>
              </a:rPr>
              <a:t>development of space </a:t>
            </a:r>
            <a:r>
              <a:rPr lang="en-US" sz="1400" dirty="0" smtClean="0">
                <a:solidFill>
                  <a:srgbClr val="0000FF"/>
                </a:solidFill>
                <a:latin typeface="Candara" pitchFamily="34" charset="0"/>
              </a:rPr>
              <a:t>qualified (Galileo </a:t>
            </a:r>
            <a:r>
              <a:rPr lang="en-US" sz="1400" dirty="0">
                <a:solidFill>
                  <a:srgbClr val="0000FF"/>
                </a:solidFill>
                <a:latin typeface="Candara" pitchFamily="34" charset="0"/>
              </a:rPr>
              <a:t>EU GNSS system) and industrial lamp-pumped </a:t>
            </a:r>
            <a:r>
              <a:rPr lang="en-US" sz="1400" dirty="0" err="1">
                <a:solidFill>
                  <a:srgbClr val="0000FF"/>
                </a:solidFill>
                <a:latin typeface="Candara" pitchFamily="34" charset="0"/>
              </a:rPr>
              <a:t>Rb</a:t>
            </a:r>
            <a:r>
              <a:rPr lang="en-US" sz="1400" dirty="0">
                <a:solidFill>
                  <a:srgbClr val="0000FF"/>
                </a:solidFill>
                <a:latin typeface="Candara" pitchFamily="34" charset="0"/>
              </a:rPr>
              <a:t> clocks (1991-1995) and </a:t>
            </a:r>
            <a:r>
              <a:rPr lang="en-US" sz="1400" dirty="0" smtClean="0">
                <a:solidFill>
                  <a:srgbClr val="0000FF"/>
                </a:solidFill>
                <a:latin typeface="Candara" pitchFamily="34" charset="0"/>
              </a:rPr>
              <a:t>in the Swiss primary </a:t>
            </a:r>
            <a:r>
              <a:rPr lang="en-US" sz="1400" dirty="0">
                <a:solidFill>
                  <a:srgbClr val="0000FF"/>
                </a:solidFill>
                <a:latin typeface="Candara" pitchFamily="34" charset="0"/>
              </a:rPr>
              <a:t>Cs continuous fountain (1999-2001</a:t>
            </a:r>
            <a:r>
              <a:rPr lang="en-US" sz="1400" dirty="0" smtClean="0">
                <a:solidFill>
                  <a:srgbClr val="0000FF"/>
                </a:solidFill>
                <a:latin typeface="Candara" pitchFamily="34" charset="0"/>
              </a:rPr>
              <a:t>).</a:t>
            </a:r>
          </a:p>
          <a:p>
            <a:pPr algn="just">
              <a:spcBef>
                <a:spcPts val="600"/>
              </a:spcBef>
            </a:pPr>
            <a:r>
              <a:rPr lang="en-IN" sz="1400" dirty="0" smtClean="0">
                <a:solidFill>
                  <a:srgbClr val="0000FF"/>
                </a:solidFill>
                <a:latin typeface="Candara" pitchFamily="34" charset="0"/>
              </a:rPr>
              <a:t>Dr </a:t>
            </a:r>
            <a:r>
              <a:rPr lang="en-IN" sz="1400" dirty="0" err="1" smtClean="0">
                <a:solidFill>
                  <a:srgbClr val="0000FF"/>
                </a:solidFill>
                <a:latin typeface="Candara" pitchFamily="34" charset="0"/>
              </a:rPr>
              <a:t>Mileti</a:t>
            </a:r>
            <a:r>
              <a:rPr lang="en-IN" sz="1400" dirty="0" smtClean="0">
                <a:solidFill>
                  <a:srgbClr val="0000FF"/>
                </a:solidFill>
                <a:latin typeface="Candara" pitchFamily="34" charset="0"/>
              </a:rPr>
              <a:t> </a:t>
            </a:r>
            <a:r>
              <a:rPr lang="en-US" sz="1400" dirty="0" smtClean="0">
                <a:solidFill>
                  <a:srgbClr val="0000FF"/>
                </a:solidFill>
                <a:latin typeface="Candara" pitchFamily="34" charset="0"/>
              </a:rPr>
              <a:t>was </a:t>
            </a:r>
            <a:r>
              <a:rPr lang="en-US" sz="1400" dirty="0">
                <a:solidFill>
                  <a:srgbClr val="0000FF"/>
                </a:solidFill>
                <a:latin typeface="Candara" pitchFamily="34" charset="0"/>
              </a:rPr>
              <a:t>Chairman of the Scientific Committee of the EFTF (</a:t>
            </a:r>
            <a:r>
              <a:rPr lang="en-US" sz="1400" dirty="0" smtClean="0">
                <a:solidFill>
                  <a:srgbClr val="0000FF"/>
                </a:solidFill>
                <a:latin typeface="Candara" pitchFamily="34" charset="0"/>
              </a:rPr>
              <a:t>European Frequency </a:t>
            </a:r>
            <a:r>
              <a:rPr lang="en-US" sz="1400" dirty="0">
                <a:solidFill>
                  <a:srgbClr val="0000FF"/>
                </a:solidFill>
                <a:latin typeface="Candara" pitchFamily="34" charset="0"/>
              </a:rPr>
              <a:t>and Time </a:t>
            </a:r>
            <a:r>
              <a:rPr lang="en-US" sz="1400" dirty="0" smtClean="0">
                <a:solidFill>
                  <a:srgbClr val="0000FF"/>
                </a:solidFill>
                <a:latin typeface="Candara" pitchFamily="34" charset="0"/>
              </a:rPr>
              <a:t>Forum) for the </a:t>
            </a:r>
            <a:r>
              <a:rPr lang="en-US" sz="1400" dirty="0">
                <a:solidFill>
                  <a:srgbClr val="0000FF"/>
                </a:solidFill>
                <a:latin typeface="Candara" pitchFamily="34" charset="0"/>
              </a:rPr>
              <a:t>2013 </a:t>
            </a:r>
            <a:r>
              <a:rPr lang="en-US" sz="1400" dirty="0" smtClean="0">
                <a:solidFill>
                  <a:srgbClr val="0000FF"/>
                </a:solidFill>
                <a:latin typeface="Candara" pitchFamily="34" charset="0"/>
              </a:rPr>
              <a:t>edition (Prague</a:t>
            </a:r>
            <a:r>
              <a:rPr lang="en-US" sz="1400" dirty="0">
                <a:solidFill>
                  <a:srgbClr val="0000FF"/>
                </a:solidFill>
                <a:latin typeface="Candara" pitchFamily="34" charset="0"/>
              </a:rPr>
              <a:t>, co-chair of the joint IEEE UFFC-EFTF-PFM), 2014 </a:t>
            </a:r>
            <a:r>
              <a:rPr lang="en-US" sz="1400" dirty="0" smtClean="0">
                <a:solidFill>
                  <a:srgbClr val="0000FF"/>
                </a:solidFill>
                <a:latin typeface="Candara" pitchFamily="34" charset="0"/>
              </a:rPr>
              <a:t>edition (</a:t>
            </a:r>
            <a:r>
              <a:rPr lang="en-US" sz="1400" dirty="0">
                <a:solidFill>
                  <a:srgbClr val="0000FF"/>
                </a:solidFill>
                <a:latin typeface="Candara" pitchFamily="34" charset="0"/>
              </a:rPr>
              <a:t>Neuchâtel, member </a:t>
            </a:r>
            <a:r>
              <a:rPr lang="en-US" sz="1400" dirty="0" smtClean="0">
                <a:solidFill>
                  <a:srgbClr val="0000FF"/>
                </a:solidFill>
                <a:latin typeface="Candara" pitchFamily="34" charset="0"/>
              </a:rPr>
              <a:t>of the </a:t>
            </a:r>
            <a:r>
              <a:rPr lang="en-US" sz="1400" dirty="0">
                <a:solidFill>
                  <a:srgbClr val="0000FF"/>
                </a:solidFill>
                <a:latin typeface="Candara" pitchFamily="34" charset="0"/>
              </a:rPr>
              <a:t>Local </a:t>
            </a:r>
            <a:r>
              <a:rPr lang="en-US" sz="1400" dirty="0" err="1">
                <a:solidFill>
                  <a:srgbClr val="0000FF"/>
                </a:solidFill>
                <a:latin typeface="Candara" pitchFamily="34" charset="0"/>
              </a:rPr>
              <a:t>Organising</a:t>
            </a:r>
            <a:r>
              <a:rPr lang="en-US" sz="1400" dirty="0">
                <a:solidFill>
                  <a:srgbClr val="0000FF"/>
                </a:solidFill>
                <a:latin typeface="Candara" pitchFamily="34" charset="0"/>
              </a:rPr>
              <a:t> Committee) and 2015 </a:t>
            </a:r>
            <a:r>
              <a:rPr lang="en-US" sz="1400" dirty="0" smtClean="0">
                <a:solidFill>
                  <a:srgbClr val="0000FF"/>
                </a:solidFill>
                <a:latin typeface="Candara" pitchFamily="34" charset="0"/>
              </a:rPr>
              <a:t>edition </a:t>
            </a:r>
            <a:r>
              <a:rPr lang="en-US" sz="1400" dirty="0">
                <a:solidFill>
                  <a:srgbClr val="0000FF"/>
                </a:solidFill>
                <a:latin typeface="Candara" pitchFamily="34" charset="0"/>
              </a:rPr>
              <a:t>(Denver, joint IEEE IFCS-EFTF</a:t>
            </a:r>
            <a:r>
              <a:rPr lang="en-US" sz="1400" dirty="0" smtClean="0">
                <a:solidFill>
                  <a:srgbClr val="0000FF"/>
                </a:solidFill>
                <a:latin typeface="Candara" pitchFamily="34" charset="0"/>
              </a:rPr>
              <a:t>). </a:t>
            </a:r>
            <a:r>
              <a:rPr lang="en-US" sz="1400" dirty="0">
                <a:solidFill>
                  <a:srgbClr val="0000FF"/>
                </a:solidFill>
                <a:latin typeface="Candara" pitchFamily="34" charset="0"/>
              </a:rPr>
              <a:t>In </a:t>
            </a:r>
            <a:r>
              <a:rPr lang="en-US" sz="1400" dirty="0" smtClean="0">
                <a:solidFill>
                  <a:srgbClr val="0000FF"/>
                </a:solidFill>
                <a:latin typeface="Candara" pitchFamily="34" charset="0"/>
              </a:rPr>
              <a:t>2019, he </a:t>
            </a:r>
            <a:r>
              <a:rPr lang="en-US" sz="1400" dirty="0">
                <a:solidFill>
                  <a:srgbClr val="0000FF"/>
                </a:solidFill>
                <a:latin typeface="Candara" pitchFamily="34" charset="0"/>
              </a:rPr>
              <a:t>was co-chair of the joint IEEE IFCS-EFTF held in Orlando. </a:t>
            </a:r>
            <a:r>
              <a:rPr lang="en-US" sz="1400" dirty="0" err="1" smtClean="0">
                <a:solidFill>
                  <a:srgbClr val="0000FF"/>
                </a:solidFill>
                <a:latin typeface="Candara" pitchFamily="34" charset="0"/>
              </a:rPr>
              <a:t>Dr</a:t>
            </a:r>
            <a:r>
              <a:rPr lang="en-US" sz="1400" dirty="0" smtClean="0">
                <a:solidFill>
                  <a:srgbClr val="0000FF"/>
                </a:solidFill>
                <a:latin typeface="Candara" pitchFamily="34" charset="0"/>
              </a:rPr>
              <a:t> </a:t>
            </a:r>
            <a:r>
              <a:rPr lang="en-US" sz="1400" dirty="0" err="1" smtClean="0">
                <a:solidFill>
                  <a:srgbClr val="0000FF"/>
                </a:solidFill>
                <a:latin typeface="Candara" pitchFamily="34" charset="0"/>
              </a:rPr>
              <a:t>Mileti</a:t>
            </a:r>
            <a:r>
              <a:rPr lang="en-US" sz="1400" dirty="0" smtClean="0">
                <a:solidFill>
                  <a:srgbClr val="0000FF"/>
                </a:solidFill>
                <a:latin typeface="Candara" pitchFamily="34" charset="0"/>
              </a:rPr>
              <a:t> is </a:t>
            </a:r>
            <a:r>
              <a:rPr lang="en-US" sz="1400" dirty="0">
                <a:solidFill>
                  <a:srgbClr val="0000FF"/>
                </a:solidFill>
                <a:latin typeface="Candara" pitchFamily="34" charset="0"/>
              </a:rPr>
              <a:t>member of the </a:t>
            </a:r>
            <a:r>
              <a:rPr lang="en-US" sz="1400" dirty="0" smtClean="0">
                <a:solidFill>
                  <a:srgbClr val="0000FF"/>
                </a:solidFill>
                <a:latin typeface="Candara" pitchFamily="34" charset="0"/>
              </a:rPr>
              <a:t>Scientific and </a:t>
            </a:r>
            <a:r>
              <a:rPr lang="en-US" sz="1400" dirty="0">
                <a:solidFill>
                  <a:srgbClr val="0000FF"/>
                </a:solidFill>
                <a:latin typeface="Candara" pitchFamily="34" charset="0"/>
              </a:rPr>
              <a:t>of the Executive Committee of the EFTF since 2012 and member of Technical </a:t>
            </a:r>
            <a:r>
              <a:rPr lang="en-US" sz="1400" dirty="0" smtClean="0">
                <a:solidFill>
                  <a:srgbClr val="0000FF"/>
                </a:solidFill>
                <a:latin typeface="Candara" pitchFamily="34" charset="0"/>
              </a:rPr>
              <a:t>Program Committee </a:t>
            </a:r>
            <a:r>
              <a:rPr lang="en-US" sz="1400" dirty="0">
                <a:solidFill>
                  <a:srgbClr val="0000FF"/>
                </a:solidFill>
                <a:latin typeface="Candara" pitchFamily="34" charset="0"/>
              </a:rPr>
              <a:t>of the IEEE International FCS (Frequency Control Symposium) since 2013.</a:t>
            </a:r>
            <a:endParaRPr lang="en-US" sz="1400" dirty="0" smtClean="0">
              <a:solidFill>
                <a:srgbClr val="0000FF"/>
              </a:solidFill>
              <a:latin typeface="Candara" pitchFamily="34" charset="0"/>
            </a:endParaRPr>
          </a:p>
          <a:p>
            <a:pPr algn="just">
              <a:spcBef>
                <a:spcPts val="600"/>
              </a:spcBef>
            </a:pPr>
            <a:r>
              <a:rPr lang="en-US" sz="1400" dirty="0" err="1">
                <a:solidFill>
                  <a:srgbClr val="0000FF"/>
                </a:solidFill>
                <a:latin typeface="Candara" pitchFamily="34" charset="0"/>
              </a:rPr>
              <a:t>Dr</a:t>
            </a:r>
            <a:r>
              <a:rPr lang="en-US" sz="1400" dirty="0">
                <a:solidFill>
                  <a:srgbClr val="0000FF"/>
                </a:solidFill>
                <a:latin typeface="Candara" pitchFamily="34" charset="0"/>
              </a:rPr>
              <a:t> Gaetano </a:t>
            </a:r>
            <a:r>
              <a:rPr lang="en-US" sz="1400" dirty="0" err="1">
                <a:solidFill>
                  <a:srgbClr val="0000FF"/>
                </a:solidFill>
                <a:latin typeface="Candara" pitchFamily="34" charset="0"/>
              </a:rPr>
              <a:t>Mileti</a:t>
            </a:r>
            <a:r>
              <a:rPr lang="en-US" sz="1400" dirty="0">
                <a:solidFill>
                  <a:srgbClr val="0000FF"/>
                </a:solidFill>
                <a:latin typeface="Candara" pitchFamily="34" charset="0"/>
              </a:rPr>
              <a:t> </a:t>
            </a:r>
            <a:r>
              <a:rPr lang="en-US" sz="1400" dirty="0" smtClean="0">
                <a:solidFill>
                  <a:srgbClr val="0000FF"/>
                </a:solidFill>
                <a:latin typeface="Candara" pitchFamily="34" charset="0"/>
              </a:rPr>
              <a:t>is the author and co-author </a:t>
            </a:r>
            <a:r>
              <a:rPr lang="en-US" sz="1400" dirty="0">
                <a:solidFill>
                  <a:srgbClr val="0000FF"/>
                </a:solidFill>
                <a:latin typeface="Candara" pitchFamily="34" charset="0"/>
              </a:rPr>
              <a:t>of approximately 300 </a:t>
            </a:r>
            <a:r>
              <a:rPr lang="en-US" sz="1400" dirty="0" smtClean="0">
                <a:solidFill>
                  <a:srgbClr val="0000FF"/>
                </a:solidFill>
                <a:latin typeface="Candara" pitchFamily="34" charset="0"/>
              </a:rPr>
              <a:t>scientific communications, including </a:t>
            </a:r>
            <a:r>
              <a:rPr lang="en-US" sz="1400" dirty="0">
                <a:solidFill>
                  <a:srgbClr val="0000FF"/>
                </a:solidFill>
                <a:latin typeface="Candara" pitchFamily="34" charset="0"/>
              </a:rPr>
              <a:t>62 articles in peer-reviewed journals.</a:t>
            </a:r>
            <a:endParaRPr lang="en-IN" sz="1400" dirty="0">
              <a:solidFill>
                <a:srgbClr val="0000FF"/>
              </a:solidFill>
              <a:latin typeface="Candara" pitchFamily="34" charset="0"/>
            </a:endParaRPr>
          </a:p>
        </p:txBody>
      </p:sp>
      <p:sp>
        <p:nvSpPr>
          <p:cNvPr id="14" name="Rectangle 13"/>
          <p:cNvSpPr/>
          <p:nvPr/>
        </p:nvSpPr>
        <p:spPr>
          <a:xfrm>
            <a:off x="404664" y="3065926"/>
            <a:ext cx="6174779" cy="54862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p:cNvSpPr txBox="1"/>
          <p:nvPr/>
        </p:nvSpPr>
        <p:spPr>
          <a:xfrm>
            <a:off x="1412776" y="2958207"/>
            <a:ext cx="3960439" cy="461665"/>
          </a:xfrm>
          <a:prstGeom prst="rect">
            <a:avLst/>
          </a:prstGeom>
          <a:noFill/>
        </p:spPr>
        <p:txBody>
          <a:bodyPr wrap="square" rtlCol="0">
            <a:spAutoFit/>
          </a:bodyPr>
          <a:lstStyle/>
          <a:p>
            <a:pPr algn="ctr"/>
            <a:r>
              <a:rPr lang="en-US" sz="2400" b="1" dirty="0" err="1" smtClean="0">
                <a:solidFill>
                  <a:srgbClr val="9900CC"/>
                </a:solidFill>
                <a:latin typeface="Candara" pitchFamily="34" charset="0"/>
              </a:rPr>
              <a:t>Dr</a:t>
            </a:r>
            <a:r>
              <a:rPr lang="en-US" sz="2400" b="1" dirty="0" smtClean="0">
                <a:solidFill>
                  <a:srgbClr val="9900CC"/>
                </a:solidFill>
                <a:latin typeface="Candara" pitchFamily="34" charset="0"/>
              </a:rPr>
              <a:t> Gaetano </a:t>
            </a:r>
            <a:r>
              <a:rPr lang="en-US" sz="2400" b="1" dirty="0" err="1" smtClean="0">
                <a:solidFill>
                  <a:srgbClr val="9900CC"/>
                </a:solidFill>
                <a:latin typeface="Candara" pitchFamily="34" charset="0"/>
              </a:rPr>
              <a:t>Mileti</a:t>
            </a:r>
            <a:endParaRPr lang="en-IN" sz="2400" dirty="0">
              <a:solidFill>
                <a:srgbClr val="9900CC"/>
              </a:solidFill>
              <a:latin typeface="Candara" pitchFamily="34" charset="0"/>
            </a:endParaRPr>
          </a:p>
        </p:txBody>
      </p:sp>
      <p:pic>
        <p:nvPicPr>
          <p:cNvPr id="17" name="Picture 16"/>
          <p:cNvPicPr/>
          <p:nvPr/>
        </p:nvPicPr>
        <p:blipFill>
          <a:blip r:embed="rId2">
            <a:extLst>
              <a:ext uri="{28A0092B-C50C-407E-A947-70E740481C1C}">
                <a14:useLocalDpi xmlns:a14="http://schemas.microsoft.com/office/drawing/2010/main" val="0"/>
              </a:ext>
            </a:extLst>
          </a:blip>
          <a:stretch>
            <a:fillRect/>
          </a:stretch>
        </p:blipFill>
        <p:spPr bwMode="auto">
          <a:xfrm>
            <a:off x="2647157" y="704043"/>
            <a:ext cx="1599872" cy="2161990"/>
          </a:xfrm>
          <a:prstGeom prst="rect">
            <a:avLst/>
          </a:prstGeom>
          <a:noFill/>
          <a:ln>
            <a:noFill/>
          </a:ln>
        </p:spPr>
      </p:pic>
      <p:sp>
        <p:nvSpPr>
          <p:cNvPr id="8" name="TextBox 7"/>
          <p:cNvSpPr txBox="1"/>
          <p:nvPr/>
        </p:nvSpPr>
        <p:spPr>
          <a:xfrm>
            <a:off x="2497541" y="251520"/>
            <a:ext cx="2005978" cy="369332"/>
          </a:xfrm>
          <a:prstGeom prst="rect">
            <a:avLst/>
          </a:prstGeom>
          <a:noFill/>
        </p:spPr>
        <p:txBody>
          <a:bodyPr wrap="square" rtlCol="0">
            <a:spAutoFit/>
          </a:bodyPr>
          <a:lstStyle/>
          <a:p>
            <a:r>
              <a:rPr lang="en-US" b="1" dirty="0" smtClean="0">
                <a:solidFill>
                  <a:srgbClr val="9900CC"/>
                </a:solidFill>
                <a:latin typeface="Candara" pitchFamily="34" charset="0"/>
              </a:rPr>
              <a:t>Speaker’s profile</a:t>
            </a:r>
            <a:endParaRPr lang="en-IN" dirty="0">
              <a:solidFill>
                <a:srgbClr val="9900CC"/>
              </a:solidFill>
              <a:latin typeface="Candara" pitchFamily="34" charset="0"/>
            </a:endParaRPr>
          </a:p>
        </p:txBody>
      </p:sp>
    </p:spTree>
    <p:extLst>
      <p:ext uri="{BB962C8B-B14F-4D97-AF65-F5344CB8AC3E}">
        <p14:creationId xmlns:p14="http://schemas.microsoft.com/office/powerpoint/2010/main" val="2760649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74403" y="201290"/>
            <a:ext cx="6408712" cy="87129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algn="ctr"/>
            <a:endParaRPr lang="en-IN" dirty="0"/>
          </a:p>
        </p:txBody>
      </p:sp>
      <p:sp>
        <p:nvSpPr>
          <p:cNvPr id="3" name="TextBox 2"/>
          <p:cNvSpPr txBox="1"/>
          <p:nvPr/>
        </p:nvSpPr>
        <p:spPr>
          <a:xfrm>
            <a:off x="764704" y="3475037"/>
            <a:ext cx="5814739" cy="1384995"/>
          </a:xfrm>
          <a:prstGeom prst="rect">
            <a:avLst/>
          </a:prstGeom>
          <a:noFill/>
        </p:spPr>
        <p:txBody>
          <a:bodyPr wrap="square" rtlCol="0">
            <a:spAutoFit/>
          </a:bodyPr>
          <a:lstStyle/>
          <a:p>
            <a:pPr algn="just"/>
            <a:r>
              <a:rPr lang="en-US" sz="1400" b="1" dirty="0" err="1" smtClean="0">
                <a:solidFill>
                  <a:srgbClr val="0000FF"/>
                </a:solidFill>
                <a:latin typeface="Candara" pitchFamily="34" charset="0"/>
              </a:rPr>
              <a:t>Dr</a:t>
            </a:r>
            <a:r>
              <a:rPr lang="en-US" sz="1400" b="1" dirty="0" smtClean="0">
                <a:solidFill>
                  <a:srgbClr val="0000FF"/>
                </a:solidFill>
                <a:latin typeface="Candara" pitchFamily="34" charset="0"/>
              </a:rPr>
              <a:t> Sandra de Vega </a:t>
            </a:r>
            <a:r>
              <a:rPr lang="en-US" sz="1400" dirty="0" smtClean="0">
                <a:solidFill>
                  <a:srgbClr val="0000FF"/>
                </a:solidFill>
                <a:latin typeface="Candara" pitchFamily="34" charset="0"/>
              </a:rPr>
              <a:t>did her </a:t>
            </a:r>
            <a:r>
              <a:rPr lang="en-IN" sz="1400" dirty="0" smtClean="0">
                <a:solidFill>
                  <a:srgbClr val="0000FF"/>
                </a:solidFill>
              </a:rPr>
              <a:t>B.Sc. </a:t>
            </a:r>
            <a:r>
              <a:rPr lang="en-IN" sz="1400" dirty="0">
                <a:solidFill>
                  <a:srgbClr val="0000FF"/>
                </a:solidFill>
              </a:rPr>
              <a:t>in Physics and </a:t>
            </a:r>
            <a:r>
              <a:rPr lang="en-IN" sz="1400" dirty="0" smtClean="0">
                <a:solidFill>
                  <a:srgbClr val="0000FF"/>
                </a:solidFill>
              </a:rPr>
              <a:t>M.Sc. </a:t>
            </a:r>
            <a:r>
              <a:rPr lang="en-IN" sz="1400" dirty="0">
                <a:solidFill>
                  <a:srgbClr val="0000FF"/>
                </a:solidFill>
              </a:rPr>
              <a:t>in Photonics </a:t>
            </a:r>
            <a:r>
              <a:rPr lang="en-IN" sz="1400" dirty="0" smtClean="0">
                <a:solidFill>
                  <a:srgbClr val="0000FF"/>
                </a:solidFill>
              </a:rPr>
              <a:t>from </a:t>
            </a:r>
            <a:r>
              <a:rPr lang="en-IN" sz="1400" dirty="0" err="1" smtClean="0">
                <a:solidFill>
                  <a:srgbClr val="0000FF"/>
                </a:solidFill>
              </a:rPr>
              <a:t>Complutense</a:t>
            </a:r>
            <a:r>
              <a:rPr lang="en-IN" sz="1400" dirty="0" smtClean="0">
                <a:solidFill>
                  <a:srgbClr val="0000FF"/>
                </a:solidFill>
              </a:rPr>
              <a:t> </a:t>
            </a:r>
            <a:r>
              <a:rPr lang="en-IN" sz="1400" dirty="0">
                <a:solidFill>
                  <a:srgbClr val="0000FF"/>
                </a:solidFill>
              </a:rPr>
              <a:t>University of Madrid and Polytechnic University of Catalonia, Barcelona (Spain</a:t>
            </a:r>
            <a:r>
              <a:rPr lang="en-IN" sz="1400" dirty="0" smtClean="0">
                <a:solidFill>
                  <a:srgbClr val="0000FF"/>
                </a:solidFill>
              </a:rPr>
              <a:t>). She received her PhD </a:t>
            </a:r>
            <a:r>
              <a:rPr lang="en-IN" sz="1400" dirty="0">
                <a:solidFill>
                  <a:srgbClr val="0000FF"/>
                </a:solidFill>
              </a:rPr>
              <a:t>in Photonics </a:t>
            </a:r>
            <a:r>
              <a:rPr lang="en-IN" sz="1400" dirty="0" smtClean="0">
                <a:solidFill>
                  <a:srgbClr val="0000FF"/>
                </a:solidFill>
              </a:rPr>
              <a:t>from the </a:t>
            </a:r>
            <a:r>
              <a:rPr lang="en-IN" sz="1400" dirty="0">
                <a:solidFill>
                  <a:srgbClr val="0000FF"/>
                </a:solidFill>
              </a:rPr>
              <a:t>Institute of Photonic Sciences (ICFO), Barcelona (Spain</a:t>
            </a:r>
            <a:r>
              <a:rPr lang="en-IN" sz="1400" dirty="0" smtClean="0">
                <a:solidFill>
                  <a:srgbClr val="0000FF"/>
                </a:solidFill>
              </a:rPr>
              <a:t>).</a:t>
            </a:r>
            <a:endParaRPr lang="en-IN" sz="1400" dirty="0">
              <a:solidFill>
                <a:srgbClr val="0000FF"/>
              </a:solidFill>
            </a:endParaRPr>
          </a:p>
          <a:p>
            <a:pPr lvl="0"/>
            <a:r>
              <a:rPr lang="en-IN" sz="1400" dirty="0" smtClean="0">
                <a:solidFill>
                  <a:srgbClr val="0000FF"/>
                </a:solidFill>
              </a:rPr>
              <a:t>Dr de Vega joined </a:t>
            </a:r>
            <a:r>
              <a:rPr lang="en-IN" sz="1400" dirty="0">
                <a:solidFill>
                  <a:srgbClr val="0000FF"/>
                </a:solidFill>
              </a:rPr>
              <a:t>Menlo Systems in March </a:t>
            </a:r>
            <a:r>
              <a:rPr lang="en-IN" sz="1400" dirty="0" smtClean="0">
                <a:solidFill>
                  <a:srgbClr val="0000FF"/>
                </a:solidFill>
              </a:rPr>
              <a:t>2020. Her research interest includes </a:t>
            </a:r>
            <a:r>
              <a:rPr lang="en-IN" sz="1400" dirty="0">
                <a:solidFill>
                  <a:srgbClr val="0000FF"/>
                </a:solidFill>
                <a:latin typeface="Candara" pitchFamily="34" charset="0"/>
              </a:rPr>
              <a:t>Optical Frequency Combs &amp; </a:t>
            </a:r>
            <a:r>
              <a:rPr lang="en-IN" sz="1400" dirty="0" err="1">
                <a:solidFill>
                  <a:srgbClr val="0000FF"/>
                </a:solidFill>
                <a:latin typeface="Candara" pitchFamily="34" charset="0"/>
              </a:rPr>
              <a:t>Ultrastable</a:t>
            </a:r>
            <a:r>
              <a:rPr lang="en-IN" sz="1400" dirty="0">
                <a:solidFill>
                  <a:srgbClr val="0000FF"/>
                </a:solidFill>
                <a:latin typeface="Candara" pitchFamily="34" charset="0"/>
              </a:rPr>
              <a:t> </a:t>
            </a:r>
            <a:r>
              <a:rPr lang="en-IN" sz="1400" dirty="0" smtClean="0">
                <a:solidFill>
                  <a:srgbClr val="0000FF"/>
                </a:solidFill>
                <a:latin typeface="Candara" pitchFamily="34" charset="0"/>
              </a:rPr>
              <a:t>Lasers. </a:t>
            </a:r>
            <a:endParaRPr lang="en-IN" sz="1400" dirty="0">
              <a:solidFill>
                <a:srgbClr val="0000FF"/>
              </a:solidFill>
              <a:latin typeface="Candara" pitchFamily="34" charset="0"/>
            </a:endParaRPr>
          </a:p>
        </p:txBody>
      </p:sp>
      <p:sp>
        <p:nvSpPr>
          <p:cNvPr id="14" name="Rectangle 13"/>
          <p:cNvSpPr/>
          <p:nvPr/>
        </p:nvSpPr>
        <p:spPr>
          <a:xfrm>
            <a:off x="2492897" y="2915816"/>
            <a:ext cx="4158554" cy="5832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p:cNvSpPr txBox="1"/>
          <p:nvPr/>
        </p:nvSpPr>
        <p:spPr>
          <a:xfrm>
            <a:off x="1772816" y="2992896"/>
            <a:ext cx="3744415" cy="461665"/>
          </a:xfrm>
          <a:prstGeom prst="rect">
            <a:avLst/>
          </a:prstGeom>
          <a:noFill/>
        </p:spPr>
        <p:txBody>
          <a:bodyPr wrap="square" rtlCol="0">
            <a:spAutoFit/>
          </a:bodyPr>
          <a:lstStyle/>
          <a:p>
            <a:pPr algn="ctr"/>
            <a:r>
              <a:rPr lang="en-US" sz="2400" b="1" dirty="0" err="1" smtClean="0">
                <a:solidFill>
                  <a:srgbClr val="9900CC"/>
                </a:solidFill>
                <a:latin typeface="Candara" pitchFamily="34" charset="0"/>
              </a:rPr>
              <a:t>Dr</a:t>
            </a:r>
            <a:r>
              <a:rPr lang="en-US" sz="2400" b="1" dirty="0" smtClean="0">
                <a:solidFill>
                  <a:srgbClr val="9900CC"/>
                </a:solidFill>
                <a:latin typeface="Candara" pitchFamily="34" charset="0"/>
              </a:rPr>
              <a:t> Sandra de Vega</a:t>
            </a:r>
            <a:endParaRPr lang="en-IN" sz="2400" dirty="0">
              <a:solidFill>
                <a:srgbClr val="9900CC"/>
              </a:solidFill>
              <a:latin typeface="Candara" pitchFamily="34" charset="0"/>
            </a:endParaRPr>
          </a:p>
        </p:txBody>
      </p:sp>
      <p:pic>
        <p:nvPicPr>
          <p:cNvPr id="17" name="Picture 16"/>
          <p:cNvPicPr/>
          <p:nvPr/>
        </p:nvPicPr>
        <p:blipFill>
          <a:blip r:embed="rId2">
            <a:extLst>
              <a:ext uri="{28A0092B-C50C-407E-A947-70E740481C1C}">
                <a14:useLocalDpi xmlns:a14="http://schemas.microsoft.com/office/drawing/2010/main" val="0"/>
              </a:ext>
            </a:extLst>
          </a:blip>
          <a:stretch>
            <a:fillRect/>
          </a:stretch>
        </p:blipFill>
        <p:spPr bwMode="auto">
          <a:xfrm>
            <a:off x="2647156" y="891802"/>
            <a:ext cx="1717947" cy="2007171"/>
          </a:xfrm>
          <a:prstGeom prst="rect">
            <a:avLst/>
          </a:prstGeom>
          <a:noFill/>
          <a:ln>
            <a:noFill/>
          </a:ln>
        </p:spPr>
      </p:pic>
      <p:sp>
        <p:nvSpPr>
          <p:cNvPr id="8" name="TextBox 7"/>
          <p:cNvSpPr txBox="1"/>
          <p:nvPr/>
        </p:nvSpPr>
        <p:spPr>
          <a:xfrm>
            <a:off x="2564904" y="421575"/>
            <a:ext cx="1872208" cy="369332"/>
          </a:xfrm>
          <a:prstGeom prst="rect">
            <a:avLst/>
          </a:prstGeom>
          <a:noFill/>
        </p:spPr>
        <p:txBody>
          <a:bodyPr wrap="square" rtlCol="0">
            <a:spAutoFit/>
          </a:bodyPr>
          <a:lstStyle/>
          <a:p>
            <a:r>
              <a:rPr lang="en-US" b="1" dirty="0" smtClean="0">
                <a:solidFill>
                  <a:srgbClr val="9900CC"/>
                </a:solidFill>
                <a:latin typeface="Candara" pitchFamily="34" charset="0"/>
              </a:rPr>
              <a:t>Speaker’s profile</a:t>
            </a:r>
            <a:endParaRPr lang="en-IN" dirty="0">
              <a:solidFill>
                <a:srgbClr val="9900CC"/>
              </a:solidFill>
              <a:latin typeface="Candara" pitchFamily="34" charset="0"/>
            </a:endParaRPr>
          </a:p>
        </p:txBody>
      </p:sp>
    </p:spTree>
    <p:extLst>
      <p:ext uri="{BB962C8B-B14F-4D97-AF65-F5344CB8AC3E}">
        <p14:creationId xmlns:p14="http://schemas.microsoft.com/office/powerpoint/2010/main" val="2899990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2739" y="201290"/>
            <a:ext cx="6408712" cy="87129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algn="ctr"/>
            <a:endParaRPr lang="en-IN" dirty="0"/>
          </a:p>
        </p:txBody>
      </p:sp>
      <p:sp>
        <p:nvSpPr>
          <p:cNvPr id="3" name="TextBox 2"/>
          <p:cNvSpPr txBox="1"/>
          <p:nvPr/>
        </p:nvSpPr>
        <p:spPr>
          <a:xfrm>
            <a:off x="332656" y="3481422"/>
            <a:ext cx="6246787" cy="5262979"/>
          </a:xfrm>
          <a:prstGeom prst="rect">
            <a:avLst/>
          </a:prstGeom>
          <a:noFill/>
        </p:spPr>
        <p:txBody>
          <a:bodyPr wrap="square" rtlCol="0">
            <a:spAutoFit/>
          </a:bodyPr>
          <a:lstStyle/>
          <a:p>
            <a:pPr algn="just">
              <a:lnSpc>
                <a:spcPct val="150000"/>
              </a:lnSpc>
              <a:spcBef>
                <a:spcPts val="600"/>
              </a:spcBef>
            </a:pPr>
            <a:r>
              <a:rPr lang="en-US" sz="1400" b="1" dirty="0">
                <a:solidFill>
                  <a:srgbClr val="0000FF"/>
                </a:solidFill>
                <a:latin typeface="Candara" pitchFamily="34" charset="0"/>
              </a:rPr>
              <a:t>Dr. </a:t>
            </a:r>
            <a:r>
              <a:rPr lang="en-US" sz="1400" b="1" dirty="0" err="1">
                <a:solidFill>
                  <a:srgbClr val="0000FF"/>
                </a:solidFill>
                <a:latin typeface="Candara" pitchFamily="34" charset="0"/>
              </a:rPr>
              <a:t>Demetrios</a:t>
            </a:r>
            <a:r>
              <a:rPr lang="en-US" sz="1400" b="1" dirty="0">
                <a:solidFill>
                  <a:srgbClr val="0000FF"/>
                </a:solidFill>
                <a:latin typeface="Candara" pitchFamily="34" charset="0"/>
              </a:rPr>
              <a:t> </a:t>
            </a:r>
            <a:r>
              <a:rPr lang="en-US" sz="1400" b="1" dirty="0" err="1" smtClean="0">
                <a:solidFill>
                  <a:srgbClr val="0000FF"/>
                </a:solidFill>
                <a:latin typeface="Candara" pitchFamily="34" charset="0"/>
              </a:rPr>
              <a:t>Matsakis</a:t>
            </a:r>
            <a:r>
              <a:rPr lang="en-US" sz="1400" b="1" dirty="0" smtClean="0">
                <a:solidFill>
                  <a:srgbClr val="0000FF"/>
                </a:solidFill>
                <a:latin typeface="Candara" pitchFamily="34" charset="0"/>
              </a:rPr>
              <a:t> </a:t>
            </a:r>
            <a:r>
              <a:rPr lang="en-US" sz="1400" dirty="0">
                <a:solidFill>
                  <a:srgbClr val="0000FF"/>
                </a:solidFill>
                <a:latin typeface="Candara" pitchFamily="34" charset="0"/>
              </a:rPr>
              <a:t>received his undergraduate degree in Physics from MIT. His PhD was from U.C. Berkeley, and his thesis, under Nobel Laureate Charles Townes, involved building masers and using them for molecular radio astronomy and interferometry.  Originally hired at the USNO in 1979, his first 18 years there were devoted to measuring variations in the Earth’s rotation and orientation using Connected Element Interferometry and Very Long Baseline Interferometry </a:t>
            </a:r>
            <a:endParaRPr lang="en-US" sz="1400" dirty="0" smtClean="0">
              <a:solidFill>
                <a:srgbClr val="0000FF"/>
              </a:solidFill>
              <a:latin typeface="Candara" pitchFamily="34" charset="0"/>
            </a:endParaRPr>
          </a:p>
          <a:p>
            <a:pPr algn="just">
              <a:lnSpc>
                <a:spcPct val="150000"/>
              </a:lnSpc>
            </a:pPr>
            <a:r>
              <a:rPr lang="en-US" sz="1400" dirty="0" err="1" smtClean="0">
                <a:solidFill>
                  <a:srgbClr val="0000FF"/>
                </a:solidFill>
                <a:latin typeface="Candara" pitchFamily="34" charset="0"/>
              </a:rPr>
              <a:t>Dr</a:t>
            </a:r>
            <a:r>
              <a:rPr lang="en-US" sz="1400" dirty="0" smtClean="0">
                <a:solidFill>
                  <a:srgbClr val="0000FF"/>
                </a:solidFill>
                <a:latin typeface="Candara" pitchFamily="34" charset="0"/>
              </a:rPr>
              <a:t> </a:t>
            </a:r>
            <a:r>
              <a:rPr lang="en-US" sz="1400" dirty="0" err="1" smtClean="0">
                <a:solidFill>
                  <a:srgbClr val="0000FF"/>
                </a:solidFill>
                <a:latin typeface="Candara" pitchFamily="34" charset="0"/>
              </a:rPr>
              <a:t>Matsakis</a:t>
            </a:r>
            <a:r>
              <a:rPr lang="en-US" sz="1400" dirty="0" smtClean="0">
                <a:solidFill>
                  <a:srgbClr val="0000FF"/>
                </a:solidFill>
                <a:latin typeface="Candara" pitchFamily="34" charset="0"/>
              </a:rPr>
              <a:t> </a:t>
            </a:r>
            <a:r>
              <a:rPr lang="en-US" sz="1400" dirty="0">
                <a:solidFill>
                  <a:srgbClr val="0000FF"/>
                </a:solidFill>
                <a:latin typeface="Candara" pitchFamily="34" charset="0"/>
              </a:rPr>
              <a:t>has been Chief Scientist for </a:t>
            </a:r>
            <a:r>
              <a:rPr lang="en-US" sz="1400" dirty="0" err="1">
                <a:solidFill>
                  <a:srgbClr val="0000FF"/>
                </a:solidFill>
                <a:latin typeface="Candara" pitchFamily="34" charset="0"/>
              </a:rPr>
              <a:t>Masterclock</a:t>
            </a:r>
            <a:r>
              <a:rPr lang="en-US" sz="1400" dirty="0">
                <a:solidFill>
                  <a:srgbClr val="0000FF"/>
                </a:solidFill>
                <a:latin typeface="Candara" pitchFamily="34" charset="0"/>
              </a:rPr>
              <a:t>, Inc. since his </a:t>
            </a:r>
            <a:r>
              <a:rPr lang="en-US" sz="1400" dirty="0" smtClean="0">
                <a:solidFill>
                  <a:srgbClr val="0000FF"/>
                </a:solidFill>
                <a:latin typeface="Candara" pitchFamily="34" charset="0"/>
              </a:rPr>
              <a:t>retirement in 2019 </a:t>
            </a:r>
            <a:r>
              <a:rPr lang="en-US" sz="1400" dirty="0">
                <a:solidFill>
                  <a:srgbClr val="0000FF"/>
                </a:solidFill>
                <a:latin typeface="Candara" pitchFamily="34" charset="0"/>
              </a:rPr>
              <a:t>as Chief Scientist for Time Services at the U.S. Naval Observatory, and also holds a part-time position </a:t>
            </a:r>
            <a:r>
              <a:rPr lang="en-US" sz="1400" dirty="0" smtClean="0">
                <a:solidFill>
                  <a:srgbClr val="0000FF"/>
                </a:solidFill>
                <a:latin typeface="Candara" pitchFamily="34" charset="0"/>
              </a:rPr>
              <a:t>as a faculty in Virginia </a:t>
            </a:r>
            <a:r>
              <a:rPr lang="en-US" sz="1400" dirty="0">
                <a:solidFill>
                  <a:srgbClr val="0000FF"/>
                </a:solidFill>
                <a:latin typeface="Candara" pitchFamily="34" charset="0"/>
              </a:rPr>
              <a:t>Tech.  In his 40 years at the USNO he worked on most aspects of precise timekeeping, served 16 years </a:t>
            </a:r>
            <a:r>
              <a:rPr lang="en-US" sz="1400" dirty="0" smtClean="0">
                <a:solidFill>
                  <a:srgbClr val="0000FF"/>
                </a:solidFill>
                <a:latin typeface="Candara" pitchFamily="34" charset="0"/>
              </a:rPr>
              <a:t>as </a:t>
            </a:r>
            <a:r>
              <a:rPr lang="en-US" sz="1400" dirty="0">
                <a:solidFill>
                  <a:srgbClr val="0000FF"/>
                </a:solidFill>
                <a:latin typeface="Candara" pitchFamily="34" charset="0"/>
              </a:rPr>
              <a:t>D</a:t>
            </a:r>
            <a:r>
              <a:rPr lang="en-US" sz="1400" dirty="0" smtClean="0">
                <a:solidFill>
                  <a:srgbClr val="0000FF"/>
                </a:solidFill>
                <a:latin typeface="Candara" pitchFamily="34" charset="0"/>
              </a:rPr>
              <a:t>irector of the </a:t>
            </a:r>
            <a:r>
              <a:rPr lang="en-US" sz="1400" dirty="0">
                <a:solidFill>
                  <a:srgbClr val="0000FF"/>
                </a:solidFill>
                <a:latin typeface="Candara" pitchFamily="34" charset="0"/>
              </a:rPr>
              <a:t>Time Service department, served three years as President of the International Astronomy Union’s time commission, and represented the United States in Geneva as Vice-president of the ITU WP7a delegation. He has published over 160 scientific papers and secured one patent.</a:t>
            </a:r>
            <a:endParaRPr lang="en-IN" sz="1400" dirty="0">
              <a:solidFill>
                <a:srgbClr val="0000FF"/>
              </a:solidFill>
              <a:latin typeface="Candara" pitchFamily="34" charset="0"/>
            </a:endParaRPr>
          </a:p>
          <a:p>
            <a:pPr algn="just">
              <a:lnSpc>
                <a:spcPct val="150000"/>
              </a:lnSpc>
            </a:pPr>
            <a:r>
              <a:rPr lang="en-US" sz="1400" dirty="0" smtClean="0">
                <a:solidFill>
                  <a:srgbClr val="0000FF"/>
                </a:solidFill>
                <a:latin typeface="Candara" pitchFamily="34" charset="0"/>
              </a:rPr>
              <a:t>He </a:t>
            </a:r>
            <a:r>
              <a:rPr lang="en-US" sz="1400" dirty="0">
                <a:solidFill>
                  <a:srgbClr val="0000FF"/>
                </a:solidFill>
                <a:latin typeface="Candara" pitchFamily="34" charset="0"/>
              </a:rPr>
              <a:t>has </a:t>
            </a:r>
            <a:r>
              <a:rPr lang="en-US" sz="1400" dirty="0" smtClean="0">
                <a:solidFill>
                  <a:srgbClr val="0000FF"/>
                </a:solidFill>
                <a:latin typeface="Candara" pitchFamily="34" charset="0"/>
              </a:rPr>
              <a:t>also published </a:t>
            </a:r>
            <a:r>
              <a:rPr lang="en-US" sz="1400" dirty="0">
                <a:solidFill>
                  <a:srgbClr val="0000FF"/>
                </a:solidFill>
                <a:latin typeface="Candara" pitchFamily="34" charset="0"/>
              </a:rPr>
              <a:t>five short stories that are admittedly science fiction, and his blogs can be found below www.masterclock.com</a:t>
            </a:r>
            <a:r>
              <a:rPr lang="en-US" sz="1400" dirty="0">
                <a:solidFill>
                  <a:schemeClr val="bg1"/>
                </a:solidFill>
                <a:latin typeface="Candara" pitchFamily="34" charset="0"/>
              </a:rPr>
              <a:t>. </a:t>
            </a:r>
            <a:endParaRPr lang="en-IN" sz="1400" dirty="0">
              <a:solidFill>
                <a:schemeClr val="bg1"/>
              </a:solidFill>
              <a:latin typeface="Candara" pitchFamily="34" charset="0"/>
            </a:endParaRPr>
          </a:p>
        </p:txBody>
      </p:sp>
      <p:sp>
        <p:nvSpPr>
          <p:cNvPr id="14" name="Rectangle 13"/>
          <p:cNvSpPr/>
          <p:nvPr/>
        </p:nvSpPr>
        <p:spPr>
          <a:xfrm>
            <a:off x="2492897" y="2915816"/>
            <a:ext cx="4158554" cy="5832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p:cNvSpPr txBox="1"/>
          <p:nvPr/>
        </p:nvSpPr>
        <p:spPr>
          <a:xfrm>
            <a:off x="1412776" y="2999282"/>
            <a:ext cx="3960439" cy="461665"/>
          </a:xfrm>
          <a:prstGeom prst="rect">
            <a:avLst/>
          </a:prstGeom>
          <a:noFill/>
        </p:spPr>
        <p:txBody>
          <a:bodyPr wrap="square" rtlCol="0">
            <a:spAutoFit/>
          </a:bodyPr>
          <a:lstStyle/>
          <a:p>
            <a:pPr algn="ctr"/>
            <a:r>
              <a:rPr lang="en-US" sz="2400" b="1" dirty="0" err="1" smtClean="0">
                <a:solidFill>
                  <a:srgbClr val="9900CC"/>
                </a:solidFill>
                <a:latin typeface="Candara" pitchFamily="34" charset="0"/>
              </a:rPr>
              <a:t>Dr</a:t>
            </a:r>
            <a:r>
              <a:rPr lang="en-US" sz="2400" b="1" dirty="0" smtClean="0">
                <a:solidFill>
                  <a:srgbClr val="9900CC"/>
                </a:solidFill>
                <a:latin typeface="Candara" pitchFamily="34" charset="0"/>
              </a:rPr>
              <a:t> </a:t>
            </a:r>
            <a:r>
              <a:rPr lang="en-US" sz="2400" b="1" dirty="0" err="1" smtClean="0">
                <a:solidFill>
                  <a:srgbClr val="9900CC"/>
                </a:solidFill>
                <a:latin typeface="Candara" pitchFamily="34" charset="0"/>
              </a:rPr>
              <a:t>Demetrios</a:t>
            </a:r>
            <a:r>
              <a:rPr lang="en-US" sz="2400" b="1" dirty="0" smtClean="0">
                <a:solidFill>
                  <a:srgbClr val="9900CC"/>
                </a:solidFill>
                <a:latin typeface="Candara" pitchFamily="34" charset="0"/>
              </a:rPr>
              <a:t> </a:t>
            </a:r>
            <a:r>
              <a:rPr lang="en-US" sz="2400" b="1" dirty="0" err="1" smtClean="0">
                <a:solidFill>
                  <a:srgbClr val="9900CC"/>
                </a:solidFill>
                <a:latin typeface="Candara" pitchFamily="34" charset="0"/>
              </a:rPr>
              <a:t>Matsakis</a:t>
            </a:r>
            <a:endParaRPr lang="en-IN" sz="2400" dirty="0">
              <a:solidFill>
                <a:srgbClr val="9900CC"/>
              </a:solidFill>
              <a:latin typeface="Candara" pitchFamily="34" charset="0"/>
            </a:endParaRPr>
          </a:p>
        </p:txBody>
      </p:sp>
      <p:pic>
        <p:nvPicPr>
          <p:cNvPr id="17" name="Picture 16"/>
          <p:cNvPicPr/>
          <p:nvPr/>
        </p:nvPicPr>
        <p:blipFill>
          <a:blip r:embed="rId2">
            <a:extLst>
              <a:ext uri="{28A0092B-C50C-407E-A947-70E740481C1C}">
                <a14:useLocalDpi xmlns:a14="http://schemas.microsoft.com/office/drawing/2010/main" val="0"/>
              </a:ext>
            </a:extLst>
          </a:blip>
          <a:stretch>
            <a:fillRect/>
          </a:stretch>
        </p:blipFill>
        <p:spPr bwMode="auto">
          <a:xfrm>
            <a:off x="2703261" y="898187"/>
            <a:ext cx="1605736" cy="2007171"/>
          </a:xfrm>
          <a:prstGeom prst="rect">
            <a:avLst/>
          </a:prstGeom>
          <a:noFill/>
          <a:ln>
            <a:noFill/>
          </a:ln>
        </p:spPr>
      </p:pic>
      <p:sp>
        <p:nvSpPr>
          <p:cNvPr id="8" name="TextBox 7"/>
          <p:cNvSpPr txBox="1"/>
          <p:nvPr/>
        </p:nvSpPr>
        <p:spPr>
          <a:xfrm>
            <a:off x="2534021" y="436186"/>
            <a:ext cx="1944215" cy="369332"/>
          </a:xfrm>
          <a:prstGeom prst="rect">
            <a:avLst/>
          </a:prstGeom>
          <a:noFill/>
        </p:spPr>
        <p:txBody>
          <a:bodyPr wrap="square" rtlCol="0">
            <a:spAutoFit/>
          </a:bodyPr>
          <a:lstStyle/>
          <a:p>
            <a:r>
              <a:rPr lang="en-US" b="1" dirty="0" smtClean="0">
                <a:solidFill>
                  <a:srgbClr val="9900CC"/>
                </a:solidFill>
                <a:latin typeface="Candara" pitchFamily="34" charset="0"/>
              </a:rPr>
              <a:t>Speaker’s profile</a:t>
            </a:r>
            <a:endParaRPr lang="en-IN" dirty="0">
              <a:solidFill>
                <a:srgbClr val="9900CC"/>
              </a:solidFill>
              <a:latin typeface="Candara" pitchFamily="34" charset="0"/>
            </a:endParaRPr>
          </a:p>
        </p:txBody>
      </p:sp>
    </p:spTree>
    <p:extLst>
      <p:ext uri="{BB962C8B-B14F-4D97-AF65-F5344CB8AC3E}">
        <p14:creationId xmlns:p14="http://schemas.microsoft.com/office/powerpoint/2010/main" val="1547824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2739" y="201290"/>
            <a:ext cx="6408712" cy="87129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algn="ctr"/>
            <a:endParaRPr lang="en-IN" dirty="0"/>
          </a:p>
        </p:txBody>
      </p:sp>
      <p:sp>
        <p:nvSpPr>
          <p:cNvPr id="3" name="TextBox 2"/>
          <p:cNvSpPr txBox="1"/>
          <p:nvPr/>
        </p:nvSpPr>
        <p:spPr>
          <a:xfrm>
            <a:off x="332656" y="3478520"/>
            <a:ext cx="6246787" cy="2677656"/>
          </a:xfrm>
          <a:prstGeom prst="rect">
            <a:avLst/>
          </a:prstGeom>
          <a:noFill/>
        </p:spPr>
        <p:txBody>
          <a:bodyPr wrap="square" rtlCol="0">
            <a:spAutoFit/>
          </a:bodyPr>
          <a:lstStyle/>
          <a:p>
            <a:pPr algn="just"/>
            <a:r>
              <a:rPr lang="en-US" sz="1400" b="1" dirty="0">
                <a:solidFill>
                  <a:srgbClr val="0000FF"/>
                </a:solidFill>
                <a:latin typeface="Candara" pitchFamily="34" charset="0"/>
              </a:rPr>
              <a:t>Dr. Konstantin </a:t>
            </a:r>
            <a:r>
              <a:rPr lang="en-US" sz="1400" b="1" dirty="0" err="1">
                <a:solidFill>
                  <a:srgbClr val="0000FF"/>
                </a:solidFill>
                <a:latin typeface="Candara" pitchFamily="34" charset="0"/>
              </a:rPr>
              <a:t>Mishagin</a:t>
            </a:r>
            <a:r>
              <a:rPr lang="en-US" sz="1400" b="1" dirty="0">
                <a:solidFill>
                  <a:srgbClr val="0000FF"/>
                </a:solidFill>
                <a:latin typeface="Candara" pitchFamily="34" charset="0"/>
              </a:rPr>
              <a:t> </a:t>
            </a:r>
            <a:r>
              <a:rPr lang="en-US" sz="1400" dirty="0">
                <a:solidFill>
                  <a:srgbClr val="0000FF"/>
                </a:solidFill>
                <a:latin typeface="Candara" pitchFamily="34" charset="0"/>
              </a:rPr>
              <a:t>graduated from University of </a:t>
            </a:r>
            <a:r>
              <a:rPr lang="en-US" sz="1400" dirty="0" smtClean="0">
                <a:solidFill>
                  <a:srgbClr val="0000FF"/>
                </a:solidFill>
                <a:latin typeface="Candara" pitchFamily="34" charset="0"/>
              </a:rPr>
              <a:t>Nizhny </a:t>
            </a:r>
            <a:r>
              <a:rPr lang="en-US" sz="1400" dirty="0">
                <a:solidFill>
                  <a:srgbClr val="0000FF"/>
                </a:solidFill>
                <a:latin typeface="Candara" pitchFamily="34" charset="0"/>
              </a:rPr>
              <a:t>Novgorod. He received his PhD in 2007 in “</a:t>
            </a:r>
            <a:r>
              <a:rPr lang="en-US" sz="1400" dirty="0" err="1">
                <a:solidFill>
                  <a:srgbClr val="0000FF"/>
                </a:solidFill>
                <a:latin typeface="Candara" pitchFamily="34" charset="0"/>
              </a:rPr>
              <a:t>Radiophysics</a:t>
            </a:r>
            <a:r>
              <a:rPr lang="en-US" sz="1400" dirty="0">
                <a:solidFill>
                  <a:srgbClr val="0000FF"/>
                </a:solidFill>
                <a:latin typeface="Candara" pitchFamily="34" charset="0"/>
              </a:rPr>
              <a:t>”. He specialized in nonlinear dynamics of coupled phase locked loops in application to the problems of coherent power combining, beam steering in active phased arrays and wideband </a:t>
            </a:r>
            <a:r>
              <a:rPr lang="en-US" sz="1400" dirty="0" smtClean="0">
                <a:solidFill>
                  <a:srgbClr val="0000FF"/>
                </a:solidFill>
                <a:latin typeface="Candara" pitchFamily="34" charset="0"/>
              </a:rPr>
              <a:t>communications. </a:t>
            </a:r>
          </a:p>
          <a:p>
            <a:pPr algn="just"/>
            <a:r>
              <a:rPr lang="en-US" sz="1400" dirty="0" smtClean="0">
                <a:solidFill>
                  <a:srgbClr val="0000FF"/>
                </a:solidFill>
                <a:latin typeface="Candara" pitchFamily="34" charset="0"/>
              </a:rPr>
              <a:t>In 2008, </a:t>
            </a:r>
            <a:r>
              <a:rPr lang="en-US" sz="1400" dirty="0" err="1" smtClean="0">
                <a:solidFill>
                  <a:srgbClr val="0000FF"/>
                </a:solidFill>
                <a:latin typeface="Candara" pitchFamily="34" charset="0"/>
              </a:rPr>
              <a:t>Dr</a:t>
            </a:r>
            <a:r>
              <a:rPr lang="en-US" sz="1400" dirty="0" smtClean="0">
                <a:solidFill>
                  <a:srgbClr val="0000FF"/>
                </a:solidFill>
                <a:latin typeface="Candara" pitchFamily="34" charset="0"/>
              </a:rPr>
              <a:t> </a:t>
            </a:r>
            <a:r>
              <a:rPr lang="en-US" sz="1400" dirty="0" err="1" smtClean="0">
                <a:solidFill>
                  <a:srgbClr val="0000FF"/>
                </a:solidFill>
                <a:latin typeface="Candara" pitchFamily="34" charset="0"/>
              </a:rPr>
              <a:t>Mishagin</a:t>
            </a:r>
            <a:r>
              <a:rPr lang="en-US" sz="1400" dirty="0" smtClean="0">
                <a:solidFill>
                  <a:srgbClr val="0000FF"/>
                </a:solidFill>
                <a:latin typeface="Candara" pitchFamily="34" charset="0"/>
              </a:rPr>
              <a:t> </a:t>
            </a:r>
            <a:r>
              <a:rPr lang="en-US" sz="1400" dirty="0">
                <a:solidFill>
                  <a:srgbClr val="0000FF"/>
                </a:solidFill>
                <a:latin typeface="Candara" pitchFamily="34" charset="0"/>
              </a:rPr>
              <a:t>joined </a:t>
            </a:r>
            <a:r>
              <a:rPr lang="en-US" sz="1400" dirty="0" smtClean="0">
                <a:solidFill>
                  <a:srgbClr val="0000FF"/>
                </a:solidFill>
                <a:latin typeface="Candara" pitchFamily="34" charset="0"/>
              </a:rPr>
              <a:t>the </a:t>
            </a:r>
            <a:r>
              <a:rPr lang="en-US" sz="1400" dirty="0" err="1" smtClean="0">
                <a:solidFill>
                  <a:srgbClr val="0000FF"/>
                </a:solidFill>
                <a:latin typeface="Candara" pitchFamily="34" charset="0"/>
              </a:rPr>
              <a:t>Vremya</a:t>
            </a:r>
            <a:r>
              <a:rPr lang="en-US" sz="1400" dirty="0" smtClean="0">
                <a:solidFill>
                  <a:srgbClr val="0000FF"/>
                </a:solidFill>
                <a:latin typeface="Candara" pitchFamily="34" charset="0"/>
              </a:rPr>
              <a:t>-CH </a:t>
            </a:r>
            <a:r>
              <a:rPr lang="en-US" sz="1400" dirty="0">
                <a:solidFill>
                  <a:srgbClr val="0000FF"/>
                </a:solidFill>
                <a:latin typeface="Candara" pitchFamily="34" charset="0"/>
              </a:rPr>
              <a:t>company and started active R&amp;D work in the field of precise phase and frequency measurements, phase noise analysis of atomic clock signals, paper clock and automatic steering algorithms. During his work he participated and headed the design of 9 atomic clock ensemble systems</a:t>
            </a:r>
            <a:r>
              <a:rPr lang="en-US" sz="1400" dirty="0" smtClean="0">
                <a:solidFill>
                  <a:srgbClr val="0000FF"/>
                </a:solidFill>
                <a:latin typeface="Candara" pitchFamily="34" charset="0"/>
              </a:rPr>
              <a:t>. </a:t>
            </a:r>
          </a:p>
          <a:p>
            <a:pPr algn="just"/>
            <a:r>
              <a:rPr lang="en-US" sz="1400" dirty="0" err="1" smtClean="0">
                <a:solidFill>
                  <a:srgbClr val="0000FF"/>
                </a:solidFill>
                <a:latin typeface="Candara" pitchFamily="34" charset="0"/>
              </a:rPr>
              <a:t>Dr</a:t>
            </a:r>
            <a:r>
              <a:rPr lang="en-US" sz="1400" dirty="0" smtClean="0">
                <a:solidFill>
                  <a:srgbClr val="0000FF"/>
                </a:solidFill>
                <a:latin typeface="Candara" pitchFamily="34" charset="0"/>
              </a:rPr>
              <a:t> </a:t>
            </a:r>
            <a:r>
              <a:rPr lang="en-US" sz="1400" dirty="0" err="1" smtClean="0">
                <a:solidFill>
                  <a:srgbClr val="0000FF"/>
                </a:solidFill>
                <a:latin typeface="Candara" pitchFamily="34" charset="0"/>
              </a:rPr>
              <a:t>Mishagin</a:t>
            </a:r>
            <a:r>
              <a:rPr lang="en-US" sz="1400" dirty="0" smtClean="0">
                <a:solidFill>
                  <a:srgbClr val="0000FF"/>
                </a:solidFill>
                <a:latin typeface="Candara" pitchFamily="34" charset="0"/>
              </a:rPr>
              <a:t> </a:t>
            </a:r>
            <a:r>
              <a:rPr lang="en-US" sz="1400" dirty="0">
                <a:solidFill>
                  <a:srgbClr val="0000FF"/>
                </a:solidFill>
                <a:latin typeface="Candara" pitchFamily="34" charset="0"/>
              </a:rPr>
              <a:t>works as a head of IT department in </a:t>
            </a:r>
            <a:r>
              <a:rPr lang="en-US" sz="1400" dirty="0" err="1">
                <a:solidFill>
                  <a:srgbClr val="0000FF"/>
                </a:solidFill>
                <a:latin typeface="Candara" pitchFamily="34" charset="0"/>
              </a:rPr>
              <a:t>Vremya</a:t>
            </a:r>
            <a:r>
              <a:rPr lang="en-US" sz="1400" dirty="0">
                <a:solidFill>
                  <a:srgbClr val="0000FF"/>
                </a:solidFill>
                <a:latin typeface="Candara" pitchFamily="34" charset="0"/>
              </a:rPr>
              <a:t>-CH. He also has a partial position at the University of NN as an associate professor. </a:t>
            </a:r>
            <a:endParaRPr lang="en-IN" sz="1400" dirty="0">
              <a:solidFill>
                <a:srgbClr val="0000FF"/>
              </a:solidFill>
              <a:latin typeface="Candara" pitchFamily="34" charset="0"/>
            </a:endParaRPr>
          </a:p>
        </p:txBody>
      </p:sp>
      <p:sp>
        <p:nvSpPr>
          <p:cNvPr id="14" name="Rectangle 13"/>
          <p:cNvSpPr/>
          <p:nvPr/>
        </p:nvSpPr>
        <p:spPr>
          <a:xfrm>
            <a:off x="2492897" y="2915816"/>
            <a:ext cx="4158554" cy="5832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p:cNvSpPr txBox="1"/>
          <p:nvPr/>
        </p:nvSpPr>
        <p:spPr>
          <a:xfrm>
            <a:off x="1412776" y="2996380"/>
            <a:ext cx="3960439" cy="461665"/>
          </a:xfrm>
          <a:prstGeom prst="rect">
            <a:avLst/>
          </a:prstGeom>
          <a:noFill/>
        </p:spPr>
        <p:txBody>
          <a:bodyPr wrap="square" rtlCol="0">
            <a:spAutoFit/>
          </a:bodyPr>
          <a:lstStyle/>
          <a:p>
            <a:pPr algn="ctr"/>
            <a:r>
              <a:rPr lang="en-US" sz="2400" b="1" dirty="0" err="1" smtClean="0">
                <a:solidFill>
                  <a:srgbClr val="9900CC"/>
                </a:solidFill>
                <a:latin typeface="Candara" pitchFamily="34" charset="0"/>
              </a:rPr>
              <a:t>Dr</a:t>
            </a:r>
            <a:r>
              <a:rPr lang="en-US" sz="2400" b="1" dirty="0" smtClean="0">
                <a:solidFill>
                  <a:srgbClr val="9900CC"/>
                </a:solidFill>
                <a:latin typeface="Candara" pitchFamily="34" charset="0"/>
              </a:rPr>
              <a:t> Konstantin </a:t>
            </a:r>
            <a:r>
              <a:rPr lang="en-US" sz="2400" b="1" dirty="0" err="1" smtClean="0">
                <a:solidFill>
                  <a:srgbClr val="9900CC"/>
                </a:solidFill>
                <a:latin typeface="Candara" pitchFamily="34" charset="0"/>
              </a:rPr>
              <a:t>Mishagin</a:t>
            </a:r>
            <a:endParaRPr lang="en-IN" sz="2400" dirty="0">
              <a:solidFill>
                <a:srgbClr val="9900CC"/>
              </a:solidFill>
              <a:latin typeface="Candara" pitchFamily="34" charset="0"/>
            </a:endParaRPr>
          </a:p>
        </p:txBody>
      </p:sp>
      <p:pic>
        <p:nvPicPr>
          <p:cNvPr id="17" name="Picture 16"/>
          <p:cNvPicPr/>
          <p:nvPr/>
        </p:nvPicPr>
        <p:blipFill>
          <a:blip r:embed="rId2" cstate="print">
            <a:extLst>
              <a:ext uri="{28A0092B-C50C-407E-A947-70E740481C1C}">
                <a14:useLocalDpi xmlns:a14="http://schemas.microsoft.com/office/drawing/2010/main" val="0"/>
              </a:ext>
            </a:extLst>
          </a:blip>
          <a:stretch>
            <a:fillRect/>
          </a:stretch>
        </p:blipFill>
        <p:spPr bwMode="auto">
          <a:xfrm>
            <a:off x="2723992" y="895285"/>
            <a:ext cx="1564274" cy="2007171"/>
          </a:xfrm>
          <a:prstGeom prst="rect">
            <a:avLst/>
          </a:prstGeom>
          <a:noFill/>
          <a:ln>
            <a:noFill/>
          </a:ln>
        </p:spPr>
      </p:pic>
      <p:sp>
        <p:nvSpPr>
          <p:cNvPr id="8" name="TextBox 7"/>
          <p:cNvSpPr txBox="1"/>
          <p:nvPr/>
        </p:nvSpPr>
        <p:spPr>
          <a:xfrm>
            <a:off x="2534021" y="395536"/>
            <a:ext cx="1944216" cy="369332"/>
          </a:xfrm>
          <a:prstGeom prst="rect">
            <a:avLst/>
          </a:prstGeom>
          <a:noFill/>
        </p:spPr>
        <p:txBody>
          <a:bodyPr wrap="square" rtlCol="0">
            <a:spAutoFit/>
          </a:bodyPr>
          <a:lstStyle/>
          <a:p>
            <a:r>
              <a:rPr lang="en-US" b="1" dirty="0" smtClean="0">
                <a:solidFill>
                  <a:srgbClr val="9900CC"/>
                </a:solidFill>
                <a:latin typeface="Candara" pitchFamily="34" charset="0"/>
              </a:rPr>
              <a:t>Speaker’s profile</a:t>
            </a:r>
            <a:endParaRPr lang="en-IN" dirty="0">
              <a:solidFill>
                <a:srgbClr val="9900CC"/>
              </a:solidFill>
              <a:latin typeface="Candara" pitchFamily="34" charset="0"/>
            </a:endParaRPr>
          </a:p>
        </p:txBody>
      </p:sp>
    </p:spTree>
    <p:extLst>
      <p:ext uri="{BB962C8B-B14F-4D97-AF65-F5344CB8AC3E}">
        <p14:creationId xmlns:p14="http://schemas.microsoft.com/office/powerpoint/2010/main" val="1939521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2739" y="201290"/>
            <a:ext cx="6408712" cy="87129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algn="ctr"/>
            <a:endParaRPr lang="en-IN" dirty="0"/>
          </a:p>
        </p:txBody>
      </p:sp>
      <p:sp>
        <p:nvSpPr>
          <p:cNvPr id="3" name="TextBox 2"/>
          <p:cNvSpPr txBox="1"/>
          <p:nvPr/>
        </p:nvSpPr>
        <p:spPr>
          <a:xfrm>
            <a:off x="332656" y="3478520"/>
            <a:ext cx="6246787" cy="1908215"/>
          </a:xfrm>
          <a:prstGeom prst="rect">
            <a:avLst/>
          </a:prstGeom>
          <a:noFill/>
        </p:spPr>
        <p:txBody>
          <a:bodyPr wrap="square" rtlCol="0">
            <a:spAutoFit/>
          </a:bodyPr>
          <a:lstStyle/>
          <a:p>
            <a:pPr algn="just">
              <a:spcBef>
                <a:spcPts val="600"/>
              </a:spcBef>
              <a:spcAft>
                <a:spcPts val="600"/>
              </a:spcAft>
            </a:pPr>
            <a:r>
              <a:rPr lang="en-US" sz="1400" b="1" dirty="0" err="1" smtClean="0">
                <a:solidFill>
                  <a:srgbClr val="0000FF"/>
                </a:solidFill>
                <a:latin typeface="Candara" pitchFamily="34" charset="0"/>
              </a:rPr>
              <a:t>Dr</a:t>
            </a:r>
            <a:r>
              <a:rPr lang="en-US" sz="1400" b="1" dirty="0" smtClean="0">
                <a:solidFill>
                  <a:srgbClr val="0000FF"/>
                </a:solidFill>
                <a:latin typeface="Candara" pitchFamily="34" charset="0"/>
              </a:rPr>
              <a:t> Anton </a:t>
            </a:r>
            <a:r>
              <a:rPr lang="en-US" sz="1400" b="1" dirty="0" err="1">
                <a:solidFill>
                  <a:srgbClr val="0000FF"/>
                </a:solidFill>
                <a:latin typeface="Candara" pitchFamily="34" charset="0"/>
              </a:rPr>
              <a:t>Skryl</a:t>
            </a:r>
            <a:r>
              <a:rPr lang="en-US" sz="1400" b="1" dirty="0">
                <a:solidFill>
                  <a:srgbClr val="0000FF"/>
                </a:solidFill>
                <a:latin typeface="Candara" pitchFamily="34" charset="0"/>
              </a:rPr>
              <a:t> </a:t>
            </a:r>
            <a:r>
              <a:rPr lang="en-US" sz="1400" dirty="0">
                <a:solidFill>
                  <a:srgbClr val="0000FF"/>
                </a:solidFill>
                <a:latin typeface="Candara" pitchFamily="34" charset="0"/>
              </a:rPr>
              <a:t>graduated from University of Nizhny Novgorod in 2011. He </a:t>
            </a:r>
            <a:br>
              <a:rPr lang="en-US" sz="1400" dirty="0">
                <a:solidFill>
                  <a:srgbClr val="0000FF"/>
                </a:solidFill>
                <a:latin typeface="Candara" pitchFamily="34" charset="0"/>
              </a:rPr>
            </a:br>
            <a:r>
              <a:rPr lang="en-US" sz="1400" dirty="0">
                <a:solidFill>
                  <a:srgbClr val="0000FF"/>
                </a:solidFill>
                <a:latin typeface="Candara" pitchFamily="34" charset="0"/>
              </a:rPr>
              <a:t>received his PhD in 2015 in “Laser physics”. He </a:t>
            </a:r>
            <a:r>
              <a:rPr lang="en-US" sz="1400" dirty="0" smtClean="0">
                <a:solidFill>
                  <a:srgbClr val="0000FF"/>
                </a:solidFill>
                <a:latin typeface="Candara" pitchFamily="34" charset="0"/>
              </a:rPr>
              <a:t>has specialized </a:t>
            </a:r>
            <a:r>
              <a:rPr lang="en-US" sz="1400" dirty="0">
                <a:solidFill>
                  <a:srgbClr val="0000FF"/>
                </a:solidFill>
                <a:latin typeface="Candara" pitchFamily="34" charset="0"/>
              </a:rPr>
              <a:t>in </a:t>
            </a:r>
            <a:br>
              <a:rPr lang="en-US" sz="1400" dirty="0">
                <a:solidFill>
                  <a:srgbClr val="0000FF"/>
                </a:solidFill>
                <a:latin typeface="Candara" pitchFamily="34" charset="0"/>
              </a:rPr>
            </a:br>
            <a:r>
              <a:rPr lang="en-US" sz="1400" dirty="0">
                <a:solidFill>
                  <a:srgbClr val="0000FF"/>
                </a:solidFill>
                <a:latin typeface="Candara" pitchFamily="34" charset="0"/>
              </a:rPr>
              <a:t>high-resolution </a:t>
            </a:r>
            <a:r>
              <a:rPr lang="en-US" sz="1400" dirty="0" smtClean="0">
                <a:solidFill>
                  <a:srgbClr val="0000FF"/>
                </a:solidFill>
                <a:latin typeface="Candara" pitchFamily="34" charset="0"/>
              </a:rPr>
              <a:t>Terra Hertz spectroscopy. </a:t>
            </a:r>
          </a:p>
          <a:p>
            <a:pPr algn="just">
              <a:spcBef>
                <a:spcPts val="600"/>
              </a:spcBef>
              <a:spcAft>
                <a:spcPts val="600"/>
              </a:spcAft>
            </a:pPr>
            <a:r>
              <a:rPr lang="en-US" sz="1400" dirty="0" smtClean="0">
                <a:solidFill>
                  <a:srgbClr val="0000FF"/>
                </a:solidFill>
                <a:latin typeface="Candara" pitchFamily="34" charset="0"/>
              </a:rPr>
              <a:t>In 2010, </a:t>
            </a:r>
            <a:r>
              <a:rPr lang="en-US" sz="1400" dirty="0" err="1" smtClean="0">
                <a:solidFill>
                  <a:srgbClr val="0000FF"/>
                </a:solidFill>
                <a:latin typeface="Candara" pitchFamily="34" charset="0"/>
              </a:rPr>
              <a:t>Dr</a:t>
            </a:r>
            <a:r>
              <a:rPr lang="en-US" sz="1400" dirty="0" smtClean="0">
                <a:solidFill>
                  <a:srgbClr val="0000FF"/>
                </a:solidFill>
                <a:latin typeface="Candara" pitchFamily="34" charset="0"/>
              </a:rPr>
              <a:t> </a:t>
            </a:r>
            <a:r>
              <a:rPr lang="en-US" sz="1400" dirty="0">
                <a:solidFill>
                  <a:srgbClr val="0000FF"/>
                </a:solidFill>
                <a:latin typeface="Candara" pitchFamily="34" charset="0"/>
              </a:rPr>
              <a:t>Anton </a:t>
            </a:r>
            <a:r>
              <a:rPr lang="en-US" sz="1400" dirty="0" err="1">
                <a:solidFill>
                  <a:srgbClr val="0000FF"/>
                </a:solidFill>
                <a:latin typeface="Candara" pitchFamily="34" charset="0"/>
              </a:rPr>
              <a:t>Skryl</a:t>
            </a:r>
            <a:r>
              <a:rPr lang="en-US" sz="1400" dirty="0">
                <a:solidFill>
                  <a:srgbClr val="0000FF"/>
                </a:solidFill>
                <a:latin typeface="Candara" pitchFamily="34" charset="0"/>
              </a:rPr>
              <a:t> joined </a:t>
            </a:r>
            <a:r>
              <a:rPr lang="en-US" sz="1400" dirty="0" err="1" smtClean="0">
                <a:solidFill>
                  <a:srgbClr val="0000FF"/>
                </a:solidFill>
                <a:latin typeface="Candara" pitchFamily="34" charset="0"/>
              </a:rPr>
              <a:t>Vremya</a:t>
            </a:r>
            <a:r>
              <a:rPr lang="en-US" sz="1400" dirty="0" smtClean="0">
                <a:solidFill>
                  <a:srgbClr val="0000FF"/>
                </a:solidFill>
                <a:latin typeface="Candara" pitchFamily="34" charset="0"/>
              </a:rPr>
              <a:t>-CH </a:t>
            </a:r>
            <a:r>
              <a:rPr lang="en-US" sz="1400" dirty="0">
                <a:solidFill>
                  <a:srgbClr val="0000FF"/>
                </a:solidFill>
                <a:latin typeface="Candara" pitchFamily="34" charset="0"/>
              </a:rPr>
              <a:t>company and started active R&amp;D </a:t>
            </a:r>
            <a:r>
              <a:rPr lang="en-US" sz="1400" dirty="0" smtClean="0">
                <a:solidFill>
                  <a:srgbClr val="0000FF"/>
                </a:solidFill>
                <a:latin typeface="Candara" pitchFamily="34" charset="0"/>
              </a:rPr>
              <a:t>work </a:t>
            </a:r>
            <a:r>
              <a:rPr lang="en-US" sz="1400" dirty="0">
                <a:solidFill>
                  <a:srgbClr val="0000FF"/>
                </a:solidFill>
                <a:latin typeface="Candara" pitchFamily="34" charset="0"/>
              </a:rPr>
              <a:t>in the field of PHM and AHM design. </a:t>
            </a:r>
            <a:r>
              <a:rPr lang="en-US" sz="1400" dirty="0" smtClean="0">
                <a:solidFill>
                  <a:srgbClr val="0000FF"/>
                </a:solidFill>
                <a:latin typeface="Candara" pitchFamily="34" charset="0"/>
              </a:rPr>
              <a:t>Also he </a:t>
            </a:r>
            <a:r>
              <a:rPr lang="en-US" sz="1400" dirty="0">
                <a:solidFill>
                  <a:srgbClr val="0000FF"/>
                </a:solidFill>
                <a:latin typeface="Candara" pitchFamily="34" charset="0"/>
              </a:rPr>
              <a:t>participated in </a:t>
            </a:r>
            <a:r>
              <a:rPr lang="en-US" sz="1400" dirty="0" err="1">
                <a:solidFill>
                  <a:srgbClr val="0000FF"/>
                </a:solidFill>
                <a:latin typeface="Candara" pitchFamily="34" charset="0"/>
              </a:rPr>
              <a:t>Rb</a:t>
            </a:r>
            <a:r>
              <a:rPr lang="en-US" sz="1400" dirty="0">
                <a:solidFill>
                  <a:srgbClr val="0000FF"/>
                </a:solidFill>
                <a:latin typeface="Candara" pitchFamily="34" charset="0"/>
              </a:rPr>
              <a:t> </a:t>
            </a:r>
            <a:r>
              <a:rPr lang="en-US" sz="1400" dirty="0" smtClean="0">
                <a:solidFill>
                  <a:srgbClr val="0000FF"/>
                </a:solidFill>
                <a:latin typeface="Candara" pitchFamily="34" charset="0"/>
              </a:rPr>
              <a:t>fountain </a:t>
            </a:r>
            <a:r>
              <a:rPr lang="en-US" sz="1400" dirty="0">
                <a:solidFill>
                  <a:srgbClr val="0000FF"/>
                </a:solidFill>
                <a:latin typeface="Candara" pitchFamily="34" charset="0"/>
              </a:rPr>
              <a:t>clock development </a:t>
            </a:r>
            <a:r>
              <a:rPr lang="en-US" sz="1400" dirty="0" smtClean="0">
                <a:solidFill>
                  <a:srgbClr val="0000FF"/>
                </a:solidFill>
                <a:latin typeface="Candara" pitchFamily="34" charset="0"/>
              </a:rPr>
              <a:t>project and the </a:t>
            </a:r>
            <a:r>
              <a:rPr lang="en-US" sz="1400" dirty="0">
                <a:solidFill>
                  <a:srgbClr val="0000FF"/>
                </a:solidFill>
                <a:latin typeface="Candara" pitchFamily="34" charset="0"/>
              </a:rPr>
              <a:t>onboard PHM </a:t>
            </a:r>
            <a:r>
              <a:rPr lang="en-US" sz="1400" dirty="0" smtClean="0">
                <a:solidFill>
                  <a:srgbClr val="0000FF"/>
                </a:solidFill>
                <a:latin typeface="Candara" pitchFamily="34" charset="0"/>
              </a:rPr>
              <a:t>project. </a:t>
            </a:r>
          </a:p>
          <a:p>
            <a:pPr algn="just">
              <a:spcBef>
                <a:spcPts val="600"/>
              </a:spcBef>
              <a:spcAft>
                <a:spcPts val="600"/>
              </a:spcAft>
            </a:pPr>
            <a:r>
              <a:rPr lang="en-US" sz="1400" dirty="0" err="1" smtClean="0">
                <a:solidFill>
                  <a:srgbClr val="0000FF"/>
                </a:solidFill>
                <a:latin typeface="Candara" pitchFamily="34" charset="0"/>
              </a:rPr>
              <a:t>Dr</a:t>
            </a:r>
            <a:r>
              <a:rPr lang="en-US" sz="1400" dirty="0" smtClean="0">
                <a:solidFill>
                  <a:srgbClr val="0000FF"/>
                </a:solidFill>
                <a:latin typeface="Candara" pitchFamily="34" charset="0"/>
              </a:rPr>
              <a:t> </a:t>
            </a:r>
            <a:r>
              <a:rPr lang="en-US" sz="1400" dirty="0" err="1" smtClean="0">
                <a:solidFill>
                  <a:srgbClr val="0000FF"/>
                </a:solidFill>
                <a:latin typeface="Candara" pitchFamily="34" charset="0"/>
              </a:rPr>
              <a:t>Skryl</a:t>
            </a:r>
            <a:r>
              <a:rPr lang="en-US" sz="1400" dirty="0" smtClean="0">
                <a:solidFill>
                  <a:srgbClr val="0000FF"/>
                </a:solidFill>
                <a:latin typeface="Candara" pitchFamily="34" charset="0"/>
              </a:rPr>
              <a:t> </a:t>
            </a:r>
            <a:r>
              <a:rPr lang="en-US" sz="1400" dirty="0">
                <a:solidFill>
                  <a:srgbClr val="0000FF"/>
                </a:solidFill>
                <a:latin typeface="Candara" pitchFamily="34" charset="0"/>
              </a:rPr>
              <a:t>works as a head of </a:t>
            </a:r>
            <a:r>
              <a:rPr lang="en-US" sz="1400" dirty="0" smtClean="0">
                <a:solidFill>
                  <a:srgbClr val="0000FF"/>
                </a:solidFill>
                <a:latin typeface="Candara" pitchFamily="34" charset="0"/>
              </a:rPr>
              <a:t>AHM and </a:t>
            </a:r>
            <a:r>
              <a:rPr lang="en-US" sz="1400" dirty="0">
                <a:solidFill>
                  <a:srgbClr val="0000FF"/>
                </a:solidFill>
                <a:latin typeface="Candara" pitchFamily="34" charset="0"/>
              </a:rPr>
              <a:t>PHM design department in </a:t>
            </a:r>
            <a:r>
              <a:rPr lang="en-US" sz="1400" dirty="0" err="1" smtClean="0">
                <a:solidFill>
                  <a:srgbClr val="0000FF"/>
                </a:solidFill>
                <a:latin typeface="Candara" pitchFamily="34" charset="0"/>
              </a:rPr>
              <a:t>Vremya</a:t>
            </a:r>
            <a:r>
              <a:rPr lang="en-US" sz="1400" dirty="0" smtClean="0">
                <a:solidFill>
                  <a:srgbClr val="0000FF"/>
                </a:solidFill>
                <a:latin typeface="Candara" pitchFamily="34" charset="0"/>
              </a:rPr>
              <a:t>-CH</a:t>
            </a:r>
            <a:r>
              <a:rPr lang="en-US" sz="1400" dirty="0">
                <a:solidFill>
                  <a:srgbClr val="0000FF"/>
                </a:solidFill>
                <a:latin typeface="Candara" pitchFamily="34" charset="0"/>
              </a:rPr>
              <a:t>.</a:t>
            </a:r>
            <a:endParaRPr lang="en-IN" sz="1400" dirty="0">
              <a:solidFill>
                <a:srgbClr val="0000FF"/>
              </a:solidFill>
              <a:latin typeface="Candara" pitchFamily="34" charset="0"/>
            </a:endParaRPr>
          </a:p>
        </p:txBody>
      </p:sp>
      <p:sp>
        <p:nvSpPr>
          <p:cNvPr id="14" name="Rectangle 13"/>
          <p:cNvSpPr/>
          <p:nvPr/>
        </p:nvSpPr>
        <p:spPr>
          <a:xfrm>
            <a:off x="2492897" y="2915816"/>
            <a:ext cx="4158554" cy="5832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p:cNvSpPr txBox="1"/>
          <p:nvPr/>
        </p:nvSpPr>
        <p:spPr>
          <a:xfrm>
            <a:off x="1556488" y="2843808"/>
            <a:ext cx="3960439" cy="461665"/>
          </a:xfrm>
          <a:prstGeom prst="rect">
            <a:avLst/>
          </a:prstGeom>
          <a:noFill/>
        </p:spPr>
        <p:txBody>
          <a:bodyPr wrap="square" rtlCol="0">
            <a:spAutoFit/>
          </a:bodyPr>
          <a:lstStyle/>
          <a:p>
            <a:pPr algn="ctr"/>
            <a:r>
              <a:rPr lang="en-US" sz="2400" b="1" dirty="0" err="1" smtClean="0">
                <a:solidFill>
                  <a:srgbClr val="9900CC"/>
                </a:solidFill>
                <a:latin typeface="Candara" pitchFamily="34" charset="0"/>
              </a:rPr>
              <a:t>Dr</a:t>
            </a:r>
            <a:r>
              <a:rPr lang="en-US" sz="2400" b="1" dirty="0" smtClean="0">
                <a:solidFill>
                  <a:srgbClr val="9900CC"/>
                </a:solidFill>
                <a:latin typeface="Candara" pitchFamily="34" charset="0"/>
              </a:rPr>
              <a:t> Anton </a:t>
            </a:r>
            <a:r>
              <a:rPr lang="en-US" sz="2400" b="1" dirty="0" err="1" smtClean="0">
                <a:solidFill>
                  <a:srgbClr val="9900CC"/>
                </a:solidFill>
                <a:latin typeface="Candara" pitchFamily="34" charset="0"/>
              </a:rPr>
              <a:t>Skryl</a:t>
            </a:r>
            <a:endParaRPr lang="en-IN" sz="2400" dirty="0">
              <a:solidFill>
                <a:srgbClr val="9900CC"/>
              </a:solidFill>
              <a:latin typeface="Candara" pitchFamily="34" charset="0"/>
            </a:endParaRPr>
          </a:p>
        </p:txBody>
      </p:sp>
      <p:pic>
        <p:nvPicPr>
          <p:cNvPr id="17" name="Picture 16"/>
          <p:cNvPicPr/>
          <p:nvPr/>
        </p:nvPicPr>
        <p:blipFill>
          <a:blip r:embed="rId2" cstate="print">
            <a:extLst>
              <a:ext uri="{28A0092B-C50C-407E-A947-70E740481C1C}">
                <a14:useLocalDpi xmlns:a14="http://schemas.microsoft.com/office/drawing/2010/main" val="0"/>
              </a:ext>
            </a:extLst>
          </a:blip>
          <a:stretch>
            <a:fillRect/>
          </a:stretch>
        </p:blipFill>
        <p:spPr bwMode="auto">
          <a:xfrm>
            <a:off x="2593771" y="1115616"/>
            <a:ext cx="1885873" cy="1656184"/>
          </a:xfrm>
          <a:prstGeom prst="rect">
            <a:avLst/>
          </a:prstGeom>
          <a:noFill/>
          <a:ln>
            <a:noFill/>
          </a:ln>
        </p:spPr>
      </p:pic>
      <p:sp>
        <p:nvSpPr>
          <p:cNvPr id="8" name="TextBox 7"/>
          <p:cNvSpPr txBox="1"/>
          <p:nvPr/>
        </p:nvSpPr>
        <p:spPr>
          <a:xfrm>
            <a:off x="2593771" y="639276"/>
            <a:ext cx="1885874" cy="369332"/>
          </a:xfrm>
          <a:prstGeom prst="rect">
            <a:avLst/>
          </a:prstGeom>
          <a:noFill/>
        </p:spPr>
        <p:txBody>
          <a:bodyPr wrap="square" rtlCol="0">
            <a:spAutoFit/>
          </a:bodyPr>
          <a:lstStyle/>
          <a:p>
            <a:r>
              <a:rPr lang="en-US" b="1" dirty="0" smtClean="0">
                <a:solidFill>
                  <a:srgbClr val="9900CC"/>
                </a:solidFill>
                <a:latin typeface="Candara" pitchFamily="34" charset="0"/>
              </a:rPr>
              <a:t>Speaker’s profile</a:t>
            </a:r>
            <a:endParaRPr lang="en-IN" dirty="0">
              <a:solidFill>
                <a:srgbClr val="9900CC"/>
              </a:solidFill>
              <a:latin typeface="Candara" pitchFamily="34" charset="0"/>
            </a:endParaRPr>
          </a:p>
        </p:txBody>
      </p:sp>
    </p:spTree>
    <p:extLst>
      <p:ext uri="{BB962C8B-B14F-4D97-AF65-F5344CB8AC3E}">
        <p14:creationId xmlns:p14="http://schemas.microsoft.com/office/powerpoint/2010/main" val="967250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924</TotalTime>
  <Words>1129</Words>
  <Application>Microsoft Office PowerPoint</Application>
  <PresentationFormat>On-screen Show (4:3)</PresentationFormat>
  <Paragraphs>65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IRNSS   INDIAN REGIONAL NAVIGATIONAL SATELLITE STSYEM</dc:title>
  <dc:creator>IRNWT_USER</dc:creator>
  <cp:lastModifiedBy>DAS</cp:lastModifiedBy>
  <cp:revision>227</cp:revision>
  <dcterms:created xsi:type="dcterms:W3CDTF">2013-04-04T05:26:46Z</dcterms:created>
  <dcterms:modified xsi:type="dcterms:W3CDTF">2021-01-04T03:38:55Z</dcterms:modified>
</cp:coreProperties>
</file>