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Override1.xml" ContentType="application/vnd.openxmlformats-officedocument.themeOverr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5"/>
  </p:notesMasterIdLst>
  <p:handoutMasterIdLst>
    <p:handoutMasterId r:id="rId26"/>
  </p:handoutMasterIdLst>
  <p:sldIdLst>
    <p:sldId id="287" r:id="rId2"/>
    <p:sldId id="284" r:id="rId3"/>
    <p:sldId id="285" r:id="rId4"/>
    <p:sldId id="442" r:id="rId5"/>
    <p:sldId id="342" r:id="rId6"/>
    <p:sldId id="406" r:id="rId7"/>
    <p:sldId id="409" r:id="rId8"/>
    <p:sldId id="418" r:id="rId9"/>
    <p:sldId id="429" r:id="rId10"/>
    <p:sldId id="431" r:id="rId11"/>
    <p:sldId id="432" r:id="rId12"/>
    <p:sldId id="408" r:id="rId13"/>
    <p:sldId id="433" r:id="rId14"/>
    <p:sldId id="434" r:id="rId15"/>
    <p:sldId id="435" r:id="rId16"/>
    <p:sldId id="415" r:id="rId17"/>
    <p:sldId id="437" r:id="rId18"/>
    <p:sldId id="444" r:id="rId19"/>
    <p:sldId id="439" r:id="rId20"/>
    <p:sldId id="440" r:id="rId21"/>
    <p:sldId id="417" r:id="rId22"/>
    <p:sldId id="443" r:id="rId23"/>
    <p:sldId id="427"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 Bohnet" initials="FB" lastIdx="1" clrIdx="0">
    <p:extLst>
      <p:ext uri="{19B8F6BF-5375-455C-9EA6-DF929625EA0E}">
        <p15:presenceInfo xmlns:p15="http://schemas.microsoft.com/office/powerpoint/2012/main" userId="S::bohnet@kgg.ch::eb52f22b-09db-482f-ac8c-eefb3c4bc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95" autoAdjust="0"/>
    <p:restoredTop sz="94607" autoAdjust="0"/>
  </p:normalViewPr>
  <p:slideViewPr>
    <p:cSldViewPr>
      <p:cViewPr varScale="1">
        <p:scale>
          <a:sx n="124" d="100"/>
          <a:sy n="124" d="100"/>
        </p:scale>
        <p:origin x="100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05F8110-5368-9E47-A540-456D24EFEC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28D878A-806B-4345-AE8C-C0E9E2DEB5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D743A1-DF2B-4542-9422-3DE537E6E9D6}" type="datetimeFigureOut">
              <a:rPr lang="fr-FR" smtClean="0"/>
              <a:t>14/11/2023</a:t>
            </a:fld>
            <a:endParaRPr lang="fr-FR"/>
          </a:p>
        </p:txBody>
      </p:sp>
      <p:sp>
        <p:nvSpPr>
          <p:cNvPr id="4" name="Espace réservé du pied de page 3">
            <a:extLst>
              <a:ext uri="{FF2B5EF4-FFF2-40B4-BE49-F238E27FC236}">
                <a16:creationId xmlns:a16="http://schemas.microsoft.com/office/drawing/2014/main" id="{616D445C-B03F-9246-A2C8-1A6489EEBE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69EC9B9-C24E-EA46-B0F6-A0FF4C2C0E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8560B6-3259-2F48-94E0-6CD765F10E2B}" type="slidenum">
              <a:rPr lang="fr-FR" smtClean="0"/>
              <a:t>‹N°›</a:t>
            </a:fld>
            <a:endParaRPr lang="fr-FR"/>
          </a:p>
        </p:txBody>
      </p:sp>
    </p:spTree>
    <p:extLst>
      <p:ext uri="{BB962C8B-B14F-4D97-AF65-F5344CB8AC3E}">
        <p14:creationId xmlns:p14="http://schemas.microsoft.com/office/powerpoint/2010/main" val="249462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EC46A-3A9B-45B2-A7A7-DECB36F4205E}" type="datetimeFigureOut">
              <a:rPr lang="fr-CH" smtClean="0"/>
              <a:t>14.11.23</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6E5A7-9B6D-45AC-995E-4420B21529EE}" type="slidenum">
              <a:rPr lang="fr-CH" smtClean="0"/>
              <a:t>‹N°›</a:t>
            </a:fld>
            <a:endParaRPr lang="fr-CH"/>
          </a:p>
        </p:txBody>
      </p:sp>
    </p:spTree>
    <p:extLst>
      <p:ext uri="{BB962C8B-B14F-4D97-AF65-F5344CB8AC3E}">
        <p14:creationId xmlns:p14="http://schemas.microsoft.com/office/powerpoint/2010/main" val="11706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charset="-128"/>
            </a:endParaRPr>
          </a:p>
        </p:txBody>
      </p:sp>
      <p:sp>
        <p:nvSpPr>
          <p:cNvPr id="15363"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3C49E110-83C1-4E21-B38A-02A9D9848B76}" type="slidenum">
              <a:rPr lang="fr-FR" altLang="fr-FR" sz="1200"/>
              <a:pPr eaLnBrk="1" hangingPunct="1"/>
              <a:t>1</a:t>
            </a:fld>
            <a:endParaRPr lang="fr-FR" altLang="fr-FR" sz="1200"/>
          </a:p>
        </p:txBody>
      </p:sp>
    </p:spTree>
    <p:extLst>
      <p:ext uri="{BB962C8B-B14F-4D97-AF65-F5344CB8AC3E}">
        <p14:creationId xmlns:p14="http://schemas.microsoft.com/office/powerpoint/2010/main" val="31693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5B6E5A7-9B6D-45AC-995E-4420B21529EE}" type="slidenum">
              <a:rPr lang="fr-CH" smtClean="0"/>
              <a:t>3</a:t>
            </a:fld>
            <a:endParaRPr lang="fr-CH"/>
          </a:p>
        </p:txBody>
      </p:sp>
    </p:spTree>
    <p:extLst>
      <p:ext uri="{BB962C8B-B14F-4D97-AF65-F5344CB8AC3E}">
        <p14:creationId xmlns:p14="http://schemas.microsoft.com/office/powerpoint/2010/main" val="304829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5B6E5A7-9B6D-45AC-995E-4420B21529EE}" type="slidenum">
              <a:rPr lang="fr-CH" smtClean="0"/>
              <a:t>4</a:t>
            </a:fld>
            <a:endParaRPr lang="fr-CH"/>
          </a:p>
        </p:txBody>
      </p:sp>
    </p:spTree>
    <p:extLst>
      <p:ext uri="{BB962C8B-B14F-4D97-AF65-F5344CB8AC3E}">
        <p14:creationId xmlns:p14="http://schemas.microsoft.com/office/powerpoint/2010/main" val="3959929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378650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336903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213642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192476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241817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504D34CE-07AA-42C7-AAFD-92237BAE283B}" type="datetimeFigureOut">
              <a:rPr lang="fr-CH" smtClean="0"/>
              <a:t>14.11.23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104502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504D34CE-07AA-42C7-AAFD-92237BAE283B}" type="datetimeFigureOut">
              <a:rPr lang="fr-CH" smtClean="0"/>
              <a:t>14.11.23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72433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504D34CE-07AA-42C7-AAFD-92237BAE283B}" type="datetimeFigureOut">
              <a:rPr lang="fr-CH" smtClean="0"/>
              <a:t>14.11.23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296377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4D34CE-07AA-42C7-AAFD-92237BAE283B}" type="datetimeFigureOut">
              <a:rPr lang="fr-CH" smtClean="0"/>
              <a:t>14.11.23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401527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04D34CE-07AA-42C7-AAFD-92237BAE283B}" type="datetimeFigureOut">
              <a:rPr lang="fr-CH" smtClean="0"/>
              <a:t>14.11.23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246579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04D34CE-07AA-42C7-AAFD-92237BAE283B}" type="datetimeFigureOut">
              <a:rPr lang="fr-CH" smtClean="0"/>
              <a:t>14.11.23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AC4D976-54EC-49A2-972B-82D672EA079D}" type="slidenum">
              <a:rPr lang="fr-CH" smtClean="0"/>
              <a:t>‹N°›</a:t>
            </a:fld>
            <a:endParaRPr lang="fr-CH"/>
          </a:p>
        </p:txBody>
      </p:sp>
    </p:spTree>
    <p:extLst>
      <p:ext uri="{BB962C8B-B14F-4D97-AF65-F5344CB8AC3E}">
        <p14:creationId xmlns:p14="http://schemas.microsoft.com/office/powerpoint/2010/main" val="325820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D34CE-07AA-42C7-AAFD-92237BAE283B}" type="datetimeFigureOut">
              <a:rPr lang="fr-CH" smtClean="0"/>
              <a:t>14.11.23</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4D976-54EC-49A2-972B-82D672EA079D}" type="slidenum">
              <a:rPr lang="fr-CH" smtClean="0"/>
              <a:t>‹N°›</a:t>
            </a:fld>
            <a:endParaRPr lang="fr-CH"/>
          </a:p>
        </p:txBody>
      </p:sp>
    </p:spTree>
    <p:extLst>
      <p:ext uri="{BB962C8B-B14F-4D97-AF65-F5344CB8AC3E}">
        <p14:creationId xmlns:p14="http://schemas.microsoft.com/office/powerpoint/2010/main" val="132070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xml"/><Relationship Id="rId5" Type="http://schemas.openxmlformats.org/officeDocument/2006/relationships/tags" Target="../tags/tag50.xml"/><Relationship Id="rId4" Type="http://schemas.openxmlformats.org/officeDocument/2006/relationships/tags" Target="../tags/tag49.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53.xml"/><Relationship Id="rId7" Type="http://schemas.openxmlformats.org/officeDocument/2006/relationships/image" Target="../media/image4.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xml"/><Relationship Id="rId5" Type="http://schemas.openxmlformats.org/officeDocument/2006/relationships/tags" Target="../tags/tag55.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0.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4.xml"/><Relationship Id="rId7"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hemeOverride" Target="../theme/themeOverride1.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1.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4.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1.xml"/><Relationship Id="rId5" Type="http://schemas.openxmlformats.org/officeDocument/2006/relationships/tags" Target="../tags/tag80.xml"/><Relationship Id="rId4"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4.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xml"/><Relationship Id="rId5" Type="http://schemas.openxmlformats.org/officeDocument/2006/relationships/tags" Target="../tags/tag85.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4.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1.xml"/><Relationship Id="rId5" Type="http://schemas.openxmlformats.org/officeDocument/2006/relationships/tags" Target="../tags/tag90.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93.xml"/><Relationship Id="rId7" Type="http://schemas.openxmlformats.org/officeDocument/2006/relationships/image" Target="../media/image4.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1.xml"/><Relationship Id="rId5" Type="http://schemas.openxmlformats.org/officeDocument/2006/relationships/tags" Target="../tags/tag95.xml"/><Relationship Id="rId4" Type="http://schemas.openxmlformats.org/officeDocument/2006/relationships/tags" Target="../tags/tag94.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8.xml"/><Relationship Id="rId7"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4.xml"/><Relationship Id="rId7"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10.jpeg"/><Relationship Id="rId5" Type="http://schemas.openxmlformats.org/officeDocument/2006/relationships/tags" Target="../tags/tag106.xml"/><Relationship Id="rId10" Type="http://schemas.openxmlformats.org/officeDocument/2006/relationships/image" Target="../media/image13.jpeg"/><Relationship Id="rId4" Type="http://schemas.openxmlformats.org/officeDocument/2006/relationships/tags" Target="../tags/tag105.xml"/><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6.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gif"/><Relationship Id="rId5" Type="http://schemas.openxmlformats.org/officeDocument/2006/relationships/tags" Target="../tags/tag13.xml"/><Relationship Id="rId10" Type="http://schemas.openxmlformats.org/officeDocument/2006/relationships/image" Target="../media/image4.jpeg"/><Relationship Id="rId4" Type="http://schemas.openxmlformats.org/officeDocument/2006/relationships/tags" Target="../tags/tag12.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tags" Target="../tags/tag18.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4.xml"/><Relationship Id="rId7"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itre 1"/>
          <p:cNvSpPr txBox="1">
            <a:spLocks/>
          </p:cNvSpPr>
          <p:nvPr>
            <p:custDataLst>
              <p:tags r:id="rId1"/>
            </p:custDataLst>
          </p:nvPr>
        </p:nvSpPr>
        <p:spPr bwMode="auto">
          <a:xfrm>
            <a:off x="1604" y="4316435"/>
            <a:ext cx="8229600" cy="129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endParaRPr lang="fr-FR" altLang="fr-FR" sz="3200" dirty="0">
              <a:solidFill>
                <a:srgbClr val="7B0B0A"/>
              </a:solidFill>
              <a:latin typeface="Calibri" pitchFamily="34" charset="0"/>
            </a:endParaRPr>
          </a:p>
        </p:txBody>
      </p:sp>
      <p:sp>
        <p:nvSpPr>
          <p:cNvPr id="14339" name="Rectangle 2"/>
          <p:cNvSpPr>
            <a:spLocks noGrp="1" noChangeArrowheads="1"/>
          </p:cNvSpPr>
          <p:nvPr>
            <p:ph type="title"/>
            <p:custDataLst>
              <p:tags r:id="rId2"/>
            </p:custDataLst>
          </p:nvPr>
        </p:nvSpPr>
        <p:spPr/>
        <p:txBody>
          <a:bodyPr/>
          <a:lstStyle/>
          <a:p>
            <a:pPr eaLnBrk="1" hangingPunct="1"/>
            <a:endParaRPr lang="fr-FR" altLang="fr-FR" dirty="0">
              <a:ea typeface="ＭＳ Ｐゴシック" charset="-128"/>
            </a:endParaRPr>
          </a:p>
        </p:txBody>
      </p:sp>
      <p:pic>
        <p:nvPicPr>
          <p:cNvPr id="14340" name="Picture 5" descr="Papier de soie rose"/>
          <p:cNvPicPr>
            <a:picLocks noGrp="1" noChangeAspect="1" noChangeArrowheads="1"/>
          </p:cNvPicPr>
          <p:nvPr>
            <p:ph type="body" idx="1"/>
            <p:custDataLst>
              <p:tags r:id="rId3"/>
            </p:custDataLst>
          </p:nvPr>
        </p:nvPicPr>
        <p:blipFill>
          <a:blip r:embed="rId9">
            <a:extLst>
              <a:ext uri="{28A0092B-C50C-407E-A947-70E740481C1C}">
                <a14:useLocalDpi xmlns:a14="http://schemas.microsoft.com/office/drawing/2010/main" val="0"/>
              </a:ext>
            </a:extLst>
          </a:blip>
          <a:srcRect/>
          <a:stretch>
            <a:fillRect/>
          </a:stretch>
        </p:blipFill>
        <p:spPr>
          <a:xfrm>
            <a:off x="0" y="0"/>
            <a:ext cx="9144000" cy="3779838"/>
          </a:xfrm>
          <a:noFill/>
        </p:spPr>
      </p:pic>
      <p:pic>
        <p:nvPicPr>
          <p:cNvPr id="14342" name="Picture 5" descr="Papier de soie rose"/>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525" y="0"/>
            <a:ext cx="9144000" cy="377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e 2" descr="Une image contenant texte, Marron, rideau, capture d’écran&#10;&#10;Description générée automatiquement">
            <a:extLst>
              <a:ext uri="{FF2B5EF4-FFF2-40B4-BE49-F238E27FC236}">
                <a16:creationId xmlns:a16="http://schemas.microsoft.com/office/drawing/2014/main" id="{FE161A1C-7FFE-2A1D-1037-3042EAFEC59F}"/>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9525" y="3733759"/>
            <a:ext cx="9144000" cy="3133458"/>
          </a:xfrm>
          <a:prstGeom prst="rect">
            <a:avLst/>
          </a:prstGeom>
        </p:spPr>
      </p:pic>
      <p:pic>
        <p:nvPicPr>
          <p:cNvPr id="5" name="Image 4" descr="Une image contenant Police, capture d’écran, Graphique, texte&#10;&#10;Description générée automatiquement">
            <a:extLst>
              <a:ext uri="{FF2B5EF4-FFF2-40B4-BE49-F238E27FC236}">
                <a16:creationId xmlns:a16="http://schemas.microsoft.com/office/drawing/2014/main" id="{F440DCAC-0BF0-05F9-9DED-1A5801DCB1A9}"/>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79512" y="2533110"/>
            <a:ext cx="2421285" cy="1234183"/>
          </a:xfrm>
          <a:prstGeom prst="rect">
            <a:avLst/>
          </a:prstGeom>
        </p:spPr>
      </p:pic>
    </p:spTree>
    <p:extLst>
      <p:ext uri="{BB962C8B-B14F-4D97-AF65-F5344CB8AC3E}">
        <p14:creationId xmlns:p14="http://schemas.microsoft.com/office/powerpoint/2010/main" val="98996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18864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18885" y="1916832"/>
            <a:ext cx="7416824" cy="1077218"/>
          </a:xfrm>
          <a:prstGeom prst="rect">
            <a:avLst/>
          </a:prstGeom>
          <a:noFill/>
        </p:spPr>
        <p:txBody>
          <a:bodyPr wrap="square" rtlCol="0">
            <a:spAutoFit/>
          </a:bodyPr>
          <a:lstStyle/>
          <a:p>
            <a:pPr>
              <a:lnSpc>
                <a:spcPct val="150000"/>
              </a:lnSpc>
              <a:spcAft>
                <a:spcPts val="600"/>
              </a:spcAft>
            </a:pPr>
            <a:r>
              <a:rPr lang="fr-CH" sz="2400" i="1" dirty="0">
                <a:solidFill>
                  <a:srgbClr val="7B0A09"/>
                </a:solidFill>
              </a:rPr>
              <a:t>D. La répartition du fardeau de la preuve</a:t>
            </a:r>
            <a:r>
              <a:rPr lang="fr-CH" sz="2400" dirty="0"/>
              <a:t>	</a:t>
            </a: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327C795-7347-014D-C23D-A3A746A9E06E}"/>
              </a:ext>
            </a:extLst>
          </p:cNvPr>
          <p:cNvSpPr txBox="1"/>
          <p:nvPr>
            <p:custDataLst>
              <p:tags r:id="rId4"/>
            </p:custDataLst>
          </p:nvPr>
        </p:nvSpPr>
        <p:spPr>
          <a:xfrm>
            <a:off x="241097" y="2703371"/>
            <a:ext cx="7772400" cy="3970318"/>
          </a:xfrm>
          <a:prstGeom prst="rect">
            <a:avLst/>
          </a:prstGeom>
          <a:noFill/>
        </p:spPr>
        <p:txBody>
          <a:bodyPr wrap="square" rtlCol="0">
            <a:spAutoFit/>
          </a:bodyPr>
          <a:lstStyle/>
          <a:p>
            <a:pPr marL="285750" indent="-285750">
              <a:buFont typeface="Wingdings" pitchFamily="2" charset="2"/>
              <a:buChar char="Ø"/>
            </a:pPr>
            <a:r>
              <a:rPr lang="fr-FR" dirty="0"/>
              <a:t>Les règles </a:t>
            </a:r>
            <a:r>
              <a:rPr lang="fr-FR" b="1" i="1" dirty="0"/>
              <a:t>génératrices</a:t>
            </a:r>
            <a:r>
              <a:rPr lang="fr-FR" dirty="0"/>
              <a:t> fixent les conditions de la naissance d’un droit. </a:t>
            </a:r>
          </a:p>
          <a:p>
            <a:endParaRPr lang="fr-FR" dirty="0"/>
          </a:p>
          <a:p>
            <a:pPr marL="285750" indent="-285750">
              <a:buFont typeface="Wingdings" pitchFamily="2" charset="2"/>
              <a:buChar char="Ø"/>
            </a:pPr>
            <a:r>
              <a:rPr lang="fr-FR" dirty="0"/>
              <a:t>Les règles </a:t>
            </a:r>
            <a:r>
              <a:rPr lang="fr-FR" b="1" i="1" dirty="0"/>
              <a:t>dirimantes</a:t>
            </a:r>
            <a:r>
              <a:rPr lang="fr-FR" dirty="0"/>
              <a:t> fixent les conditions empêchant la naissance d’un droit. </a:t>
            </a:r>
          </a:p>
          <a:p>
            <a:endParaRPr lang="fr-FR" dirty="0"/>
          </a:p>
          <a:p>
            <a:pPr marL="285750" indent="-285750">
              <a:buFont typeface="Wingdings" pitchFamily="2" charset="2"/>
              <a:buChar char="Ø"/>
            </a:pPr>
            <a:r>
              <a:rPr lang="fr-FR" dirty="0"/>
              <a:t>Les règles </a:t>
            </a:r>
            <a:r>
              <a:rPr lang="fr-FR" b="1" i="1" dirty="0"/>
              <a:t>extinctives</a:t>
            </a:r>
            <a:r>
              <a:rPr lang="fr-FR" dirty="0"/>
              <a:t> fixent les conditions permettant l’extinction d’un droit.</a:t>
            </a:r>
          </a:p>
          <a:p>
            <a:pPr marL="285750" indent="-285750">
              <a:buFont typeface="Wingdings" pitchFamily="2" charset="2"/>
              <a:buChar char="Ø"/>
            </a:pPr>
            <a:endParaRPr lang="fr-FR" dirty="0"/>
          </a:p>
          <a:p>
            <a:pPr marL="742950" lvl="1" indent="-285750">
              <a:buFont typeface="Wingdings" pitchFamily="2" charset="2"/>
              <a:buChar char="ü"/>
            </a:pPr>
            <a:r>
              <a:rPr lang="fr-FR" dirty="0"/>
              <a:t>Les faits qui sont les éléments constitutifs de chacune de ces normes sont à leur tour des faits générateurs, dirimants ou extinctifs. </a:t>
            </a:r>
          </a:p>
          <a:p>
            <a:endParaRPr lang="fr-FR" dirty="0"/>
          </a:p>
          <a:p>
            <a:r>
              <a:rPr lang="fr-FR" dirty="0"/>
              <a:t>Les catégories obtenues révèlent la classification traditionnelle des faits en procédure civile suisse. </a:t>
            </a:r>
          </a:p>
          <a:p>
            <a:endParaRPr lang="fr-FR" dirty="0"/>
          </a:p>
          <a:p>
            <a:r>
              <a:rPr lang="fr-FR" dirty="0"/>
              <a:t>Cette classification permet de répartir le fardeau de la preuve selon les principes suivants.</a:t>
            </a:r>
          </a:p>
        </p:txBody>
      </p:sp>
    </p:spTree>
    <p:extLst>
      <p:ext uri="{BB962C8B-B14F-4D97-AF65-F5344CB8AC3E}">
        <p14:creationId xmlns:p14="http://schemas.microsoft.com/office/powerpoint/2010/main" val="12241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18864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18885" y="1916832"/>
            <a:ext cx="7416824" cy="1077218"/>
          </a:xfrm>
          <a:prstGeom prst="rect">
            <a:avLst/>
          </a:prstGeom>
          <a:noFill/>
        </p:spPr>
        <p:txBody>
          <a:bodyPr wrap="square" rtlCol="0">
            <a:spAutoFit/>
          </a:bodyPr>
          <a:lstStyle/>
          <a:p>
            <a:pPr>
              <a:lnSpc>
                <a:spcPct val="150000"/>
              </a:lnSpc>
              <a:spcAft>
                <a:spcPts val="600"/>
              </a:spcAft>
            </a:pPr>
            <a:r>
              <a:rPr lang="fr-CH" sz="2400" i="1" dirty="0">
                <a:solidFill>
                  <a:srgbClr val="7B0A09"/>
                </a:solidFill>
              </a:rPr>
              <a:t>D. La répartition du fardeau de la preuve</a:t>
            </a:r>
            <a:r>
              <a:rPr lang="fr-CH" sz="2400" dirty="0"/>
              <a:t>	</a:t>
            </a: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327C795-7347-014D-C23D-A3A746A9E06E}"/>
              </a:ext>
            </a:extLst>
          </p:cNvPr>
          <p:cNvSpPr txBox="1"/>
          <p:nvPr>
            <p:custDataLst>
              <p:tags r:id="rId4"/>
            </p:custDataLst>
          </p:nvPr>
        </p:nvSpPr>
        <p:spPr>
          <a:xfrm>
            <a:off x="395288" y="2708920"/>
            <a:ext cx="7772400" cy="646331"/>
          </a:xfrm>
          <a:prstGeom prst="rect">
            <a:avLst/>
          </a:prstGeom>
          <a:noFill/>
        </p:spPr>
        <p:txBody>
          <a:bodyPr wrap="square" rtlCol="0">
            <a:spAutoFit/>
          </a:bodyPr>
          <a:lstStyle/>
          <a:p>
            <a:endParaRPr lang="fr-FR" dirty="0"/>
          </a:p>
          <a:p>
            <a:endParaRPr lang="fr-FR" dirty="0"/>
          </a:p>
        </p:txBody>
      </p:sp>
      <p:sp>
        <p:nvSpPr>
          <p:cNvPr id="4" name="ZoneTexte 3">
            <a:extLst>
              <a:ext uri="{FF2B5EF4-FFF2-40B4-BE49-F238E27FC236}">
                <a16:creationId xmlns:a16="http://schemas.microsoft.com/office/drawing/2014/main" id="{2F42545B-4806-E3A7-D7B9-D7DF53287BF4}"/>
              </a:ext>
            </a:extLst>
          </p:cNvPr>
          <p:cNvSpPr txBox="1"/>
          <p:nvPr>
            <p:custDataLst>
              <p:tags r:id="rId5"/>
            </p:custDataLst>
          </p:nvPr>
        </p:nvSpPr>
        <p:spPr>
          <a:xfrm>
            <a:off x="395288" y="2852936"/>
            <a:ext cx="7633096" cy="3693319"/>
          </a:xfrm>
          <a:prstGeom prst="rect">
            <a:avLst/>
          </a:prstGeom>
          <a:noFill/>
        </p:spPr>
        <p:txBody>
          <a:bodyPr wrap="square" rtlCol="0">
            <a:spAutoFit/>
          </a:bodyPr>
          <a:lstStyle/>
          <a:p>
            <a:r>
              <a:rPr lang="fr-FR" dirty="0"/>
              <a:t>Résultats tirés de l’application de la Théorie des normes : </a:t>
            </a:r>
          </a:p>
          <a:p>
            <a:endParaRPr lang="fr-FR" dirty="0"/>
          </a:p>
          <a:p>
            <a:pPr marL="285750" indent="-285750">
              <a:buFont typeface="Wingdings" pitchFamily="2" charset="2"/>
              <a:buChar char="Ø"/>
            </a:pPr>
            <a:r>
              <a:rPr lang="fr-FR" dirty="0"/>
              <a:t>La partie demanderesse supporte le fardeau de la preuve des faits </a:t>
            </a:r>
            <a:r>
              <a:rPr lang="fr-FR" b="1" dirty="0"/>
              <a:t>générateurs</a:t>
            </a:r>
            <a:r>
              <a:rPr lang="fr-FR" dirty="0"/>
              <a:t> de sa prétention. </a:t>
            </a:r>
          </a:p>
          <a:p>
            <a:pPr marL="285750" indent="-285750">
              <a:buFont typeface="Wingdings" pitchFamily="2" charset="2"/>
              <a:buChar char="Ø"/>
            </a:pPr>
            <a:endParaRPr lang="fr-FR" dirty="0"/>
          </a:p>
          <a:p>
            <a:pPr marL="742950" lvl="1" indent="-285750">
              <a:buFont typeface="Wingdings" pitchFamily="2" charset="2"/>
              <a:buChar char="ü"/>
            </a:pPr>
            <a:r>
              <a:rPr lang="fr-FR" dirty="0"/>
              <a:t>La présence de ces faits lui est </a:t>
            </a:r>
            <a:r>
              <a:rPr lang="fr-FR" i="1" dirty="0"/>
              <a:t>favorable</a:t>
            </a:r>
            <a:r>
              <a:rPr lang="fr-FR" dirty="0"/>
              <a:t>. Elle permet de fonder sa prétention.</a:t>
            </a:r>
          </a:p>
          <a:p>
            <a:pPr marL="285750" indent="-285750">
              <a:buFont typeface="Wingdings" pitchFamily="2" charset="2"/>
              <a:buChar char="Ø"/>
            </a:pPr>
            <a:endParaRPr lang="fr-FR" dirty="0"/>
          </a:p>
          <a:p>
            <a:pPr marL="285750" indent="-285750">
              <a:buFont typeface="Wingdings" pitchFamily="2" charset="2"/>
              <a:buChar char="Ø"/>
            </a:pPr>
            <a:r>
              <a:rPr lang="fr-FR" dirty="0"/>
              <a:t>La partie défenderesse supporte le fardeau de la preuve des faits </a:t>
            </a:r>
            <a:r>
              <a:rPr lang="fr-FR" b="1" dirty="0"/>
              <a:t>dirimants </a:t>
            </a:r>
            <a:r>
              <a:rPr lang="fr-FR" dirty="0"/>
              <a:t>et </a:t>
            </a:r>
            <a:r>
              <a:rPr lang="fr-FR" b="1" dirty="0"/>
              <a:t>extinctifs. </a:t>
            </a:r>
          </a:p>
          <a:p>
            <a:endParaRPr lang="fr-FR" dirty="0"/>
          </a:p>
          <a:p>
            <a:pPr marL="742950" lvl="1" indent="-285750">
              <a:buFont typeface="Wingdings" pitchFamily="2" charset="2"/>
              <a:buChar char="ü"/>
            </a:pPr>
            <a:r>
              <a:rPr lang="fr-FR" dirty="0"/>
              <a:t>La présence de des faits lui est </a:t>
            </a:r>
            <a:r>
              <a:rPr lang="fr-FR" i="1" dirty="0"/>
              <a:t>favorable</a:t>
            </a:r>
            <a:r>
              <a:rPr lang="fr-FR" dirty="0"/>
              <a:t>, elle permet d’écarter la prétention élevée à son encontre.</a:t>
            </a:r>
          </a:p>
        </p:txBody>
      </p:sp>
    </p:spTree>
    <p:extLst>
      <p:ext uri="{BB962C8B-B14F-4D97-AF65-F5344CB8AC3E}">
        <p14:creationId xmlns:p14="http://schemas.microsoft.com/office/powerpoint/2010/main" val="12335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III. Ce que le demandeur doit alléguer</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573076" y="1772816"/>
            <a:ext cx="7416824" cy="1985159"/>
          </a:xfrm>
          <a:prstGeom prst="rect">
            <a:avLst/>
          </a:prstGeom>
          <a:noFill/>
        </p:spPr>
        <p:txBody>
          <a:bodyPr wrap="square" rtlCol="0">
            <a:spAutoFit/>
          </a:bodyPr>
          <a:lstStyle/>
          <a:p>
            <a:pPr marL="457200" indent="-457200">
              <a:lnSpc>
                <a:spcPct val="150000"/>
              </a:lnSpc>
              <a:spcAft>
                <a:spcPts val="600"/>
              </a:spcAft>
              <a:buAutoNum type="alphaUcPeriod"/>
            </a:pPr>
            <a:r>
              <a:rPr lang="fr-CH" sz="2400" i="1" dirty="0">
                <a:solidFill>
                  <a:srgbClr val="7B0A09"/>
                </a:solidFill>
              </a:rPr>
              <a:t>Les faits générateurs </a:t>
            </a:r>
          </a:p>
          <a:p>
            <a:pPr marL="342900" indent="-342900">
              <a:lnSpc>
                <a:spcPct val="150000"/>
              </a:lnSpc>
              <a:spcAft>
                <a:spcPts val="600"/>
              </a:spcAft>
              <a:buAutoNum type="alphaUcPeriod"/>
            </a:pPr>
            <a:r>
              <a:rPr lang="fr-FR" dirty="0"/>
              <a:t>Les faits générateurs (</a:t>
            </a:r>
            <a:r>
              <a:rPr lang="fr-FR" i="1" dirty="0" err="1"/>
              <a:t>rechtserzeugende</a:t>
            </a:r>
            <a:r>
              <a:rPr lang="fr-FR" i="1" dirty="0"/>
              <a:t> Tatsachen</a:t>
            </a:r>
            <a:r>
              <a:rPr lang="fr-CH" dirty="0"/>
              <a:t>)</a:t>
            </a:r>
            <a:r>
              <a:rPr lang="fr-CH" sz="1800" dirty="0">
                <a:latin typeface="Times New Roman" panose="02020603050405020304" pitchFamily="18" charset="0"/>
                <a:ea typeface="Times New Roman" panose="02020603050405020304" pitchFamily="18" charset="0"/>
              </a:rPr>
              <a:t> </a:t>
            </a:r>
            <a:r>
              <a:rPr lang="fr-FR" dirty="0"/>
              <a:t>constituent </a:t>
            </a:r>
            <a:r>
              <a:rPr lang="fr-FR" i="1" dirty="0"/>
              <a:t>l’ensemble des faits permettant la naissance du droit invoqué.</a:t>
            </a:r>
          </a:p>
          <a:p>
            <a:pPr marL="285750" indent="-285750" algn="just">
              <a:spcBef>
                <a:spcPts val="600"/>
              </a:spcBef>
              <a:spcAft>
                <a:spcPts val="600"/>
              </a:spcAft>
              <a:buFont typeface="Arial" panose="020B0604020202020204" pitchFamily="34" charset="0"/>
              <a:buChar char="•"/>
            </a:pPr>
            <a:r>
              <a:rPr lang="fr-FR" dirty="0"/>
              <a:t>L’allégation des faits générateurs appartient au demandeur :</a:t>
            </a:r>
          </a:p>
        </p:txBody>
      </p:sp>
      <p:sp>
        <p:nvSpPr>
          <p:cNvPr id="3" name="ZoneTexte 2">
            <a:extLst>
              <a:ext uri="{FF2B5EF4-FFF2-40B4-BE49-F238E27FC236}">
                <a16:creationId xmlns:a16="http://schemas.microsoft.com/office/drawing/2014/main" id="{4A740AE2-82C7-ECD1-E2D5-00370BC643A9}"/>
              </a:ext>
            </a:extLst>
          </p:cNvPr>
          <p:cNvSpPr txBox="1"/>
          <p:nvPr>
            <p:custDataLst>
              <p:tags r:id="rId4"/>
            </p:custDataLst>
          </p:nvPr>
        </p:nvSpPr>
        <p:spPr>
          <a:xfrm>
            <a:off x="1115616" y="4155464"/>
            <a:ext cx="5578140" cy="1708160"/>
          </a:xfrm>
          <a:prstGeom prst="rect">
            <a:avLst/>
          </a:prstGeom>
          <a:noFill/>
          <a:ln>
            <a:solidFill>
              <a:srgbClr val="7B0B0A"/>
            </a:solidFill>
          </a:ln>
        </p:spPr>
        <p:txBody>
          <a:bodyPr wrap="square" rtlCol="0">
            <a:spAutoFit/>
          </a:bodyPr>
          <a:lstStyle/>
          <a:p>
            <a:pPr algn="just">
              <a:spcBef>
                <a:spcPts val="600"/>
              </a:spcBef>
              <a:spcAft>
                <a:spcPts val="600"/>
              </a:spcAft>
            </a:pPr>
            <a:r>
              <a:rPr lang="fr-FR" dirty="0"/>
              <a:t>Art. 41</a:t>
            </a:r>
          </a:p>
          <a:p>
            <a:pPr algn="just">
              <a:spcBef>
                <a:spcPts val="600"/>
              </a:spcBef>
              <a:spcAft>
                <a:spcPts val="600"/>
              </a:spcAft>
            </a:pPr>
            <a:r>
              <a:rPr lang="fr-FR" dirty="0"/>
              <a:t>1 Celui qui cause, d’une manière illicite, un dommage à autrui, soit intentionnellement, soit par négligence ou imprudence, est tenu de le réparer</a:t>
            </a:r>
          </a:p>
          <a:p>
            <a:endParaRPr lang="fr-FR" dirty="0"/>
          </a:p>
        </p:txBody>
      </p:sp>
      <p:pic>
        <p:nvPicPr>
          <p:cNvPr id="2054" name="Picture 6" descr="illustrations, cliparts, dessins animés et icônes de icône de symbole du soleil. - lever du soleil">
            <a:extLst>
              <a:ext uri="{FF2B5EF4-FFF2-40B4-BE49-F238E27FC236}">
                <a16:creationId xmlns:a16="http://schemas.microsoft.com/office/drawing/2014/main" id="{B7E45815-4644-59BC-E5E6-9B4B2A2B0E92}"/>
              </a:ext>
            </a:extLst>
          </p:cNvPr>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319190" y="1752988"/>
            <a:ext cx="861864" cy="64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9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III. Ce que le demandeur doit alléguer</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67544" y="1772816"/>
            <a:ext cx="7416824" cy="4785926"/>
          </a:xfrm>
          <a:prstGeom prst="rect">
            <a:avLst/>
          </a:prstGeom>
          <a:noFill/>
        </p:spPr>
        <p:txBody>
          <a:bodyPr wrap="square" rtlCol="0">
            <a:spAutoFit/>
          </a:bodyPr>
          <a:lstStyle/>
          <a:p>
            <a:pPr>
              <a:lnSpc>
                <a:spcPct val="150000"/>
              </a:lnSpc>
              <a:spcAft>
                <a:spcPts val="600"/>
              </a:spcAft>
            </a:pPr>
            <a:endParaRPr lang="fr-CH" dirty="0"/>
          </a:p>
          <a:p>
            <a:pPr>
              <a:lnSpc>
                <a:spcPct val="150000"/>
              </a:lnSpc>
              <a:spcAft>
                <a:spcPts val="600"/>
              </a:spcAft>
            </a:pPr>
            <a:r>
              <a:rPr lang="fr-CH" dirty="0"/>
              <a:t>Un exemple (TF 4A_41/2011 du 27 avril 2011, consid. </a:t>
            </a:r>
            <a:r>
              <a:rPr lang="de-CH" dirty="0"/>
              <a:t>2.2) :</a:t>
            </a:r>
            <a:endParaRPr lang="fr-CH" dirty="0"/>
          </a:p>
          <a:p>
            <a:pPr algn="just">
              <a:spcAft>
                <a:spcPts val="600"/>
              </a:spcAft>
            </a:pPr>
            <a:r>
              <a:rPr lang="fr-CH" dirty="0"/>
              <a:t>Le demandeur qui réclame la restitution d’un échafaudage loué en vertu de l’art. 267 al. 1 CO peut se contenter d’alléguer et de prouver que les faits </a:t>
            </a:r>
            <a:r>
              <a:rPr lang="fr-CH" i="1" dirty="0"/>
              <a:t>générateurs</a:t>
            </a:r>
            <a:r>
              <a:rPr lang="fr-CH" dirty="0"/>
              <a:t> qui fondent le droit selon la norme applicable ont existé et que le droit a pris naissance. </a:t>
            </a:r>
          </a:p>
          <a:p>
            <a:pPr algn="just">
              <a:spcAft>
                <a:spcPts val="600"/>
              </a:spcAft>
            </a:pPr>
            <a:r>
              <a:rPr lang="fr-CH" dirty="0"/>
              <a:t>En l’espèce, il doit alléguer et prouver </a:t>
            </a:r>
            <a:r>
              <a:rPr lang="fr-CH" b="1" dirty="0"/>
              <a:t>l’existence d’un contrat de bail </a:t>
            </a:r>
            <a:r>
              <a:rPr lang="fr-CH" dirty="0"/>
              <a:t>entre les parties (art. 253 CO)</a:t>
            </a:r>
            <a:r>
              <a:rPr lang="fr-CH" b="1" dirty="0"/>
              <a:t>, la remise de l’objet au locataire </a:t>
            </a:r>
            <a:r>
              <a:rPr lang="fr-CH" dirty="0"/>
              <a:t>et </a:t>
            </a:r>
            <a:r>
              <a:rPr lang="fr-CH" b="1" dirty="0"/>
              <a:t>la résiliation du contrat de bail</a:t>
            </a:r>
            <a:r>
              <a:rPr lang="fr-CH" dirty="0"/>
              <a:t>. </a:t>
            </a:r>
          </a:p>
          <a:p>
            <a:pPr algn="just">
              <a:spcAft>
                <a:spcPts val="600"/>
              </a:spcAft>
            </a:pPr>
            <a:r>
              <a:rPr lang="fr-CH" dirty="0"/>
              <a:t>Il revient en revanche au  défendeur de démontrer qu’il a déjà restitué le matériel, que le propriétaire a renoncé à la restitution ou que la dette est prescrite. Ces faits sont </a:t>
            </a:r>
            <a:r>
              <a:rPr lang="fr-CH" i="1" dirty="0"/>
              <a:t>extinctifs</a:t>
            </a:r>
            <a:r>
              <a:rPr lang="fr-CH" dirty="0"/>
              <a:t>.</a:t>
            </a:r>
          </a:p>
          <a:p>
            <a:pPr algn="just">
              <a:spcAft>
                <a:spcPts val="600"/>
              </a:spcAft>
            </a:pPr>
            <a:endParaRPr lang="fr-FR" dirty="0"/>
          </a:p>
          <a:p>
            <a:pPr lvl="0" algn="just">
              <a:spcBef>
                <a:spcPts val="600"/>
              </a:spcBef>
              <a:spcAft>
                <a:spcPts val="600"/>
              </a:spcAft>
            </a:pPr>
            <a:endParaRPr lang="fr-FR" dirty="0"/>
          </a:p>
        </p:txBody>
      </p:sp>
    </p:spTree>
    <p:extLst>
      <p:ext uri="{BB962C8B-B14F-4D97-AF65-F5344CB8AC3E}">
        <p14:creationId xmlns:p14="http://schemas.microsoft.com/office/powerpoint/2010/main" val="170461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10104"/>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IV. Ce que le défendeur doit alléguer</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573076" y="1772816"/>
            <a:ext cx="7416824" cy="4508927"/>
          </a:xfrm>
          <a:prstGeom prst="rect">
            <a:avLst/>
          </a:prstGeom>
          <a:noFill/>
        </p:spPr>
        <p:txBody>
          <a:bodyPr wrap="square" rtlCol="0">
            <a:spAutoFit/>
          </a:bodyPr>
          <a:lstStyle/>
          <a:p>
            <a:pPr>
              <a:lnSpc>
                <a:spcPct val="150000"/>
              </a:lnSpc>
              <a:spcAft>
                <a:spcPts val="600"/>
              </a:spcAft>
            </a:pPr>
            <a:r>
              <a:rPr lang="fr-CH" sz="2400" i="1" dirty="0">
                <a:solidFill>
                  <a:srgbClr val="7B0A09"/>
                </a:solidFill>
              </a:rPr>
              <a:t>B. Les faits dirimants </a:t>
            </a:r>
          </a:p>
          <a:p>
            <a:pPr>
              <a:lnSpc>
                <a:spcPct val="150000"/>
              </a:lnSpc>
              <a:spcAft>
                <a:spcPts val="600"/>
              </a:spcAft>
            </a:pPr>
            <a:r>
              <a:rPr lang="fr-CH" dirty="0"/>
              <a:t>Compte tenu de la Théorie des normes, le défendeur supporte le fardeau de la preuve des faits </a:t>
            </a:r>
            <a:r>
              <a:rPr lang="fr-CH" i="1" dirty="0"/>
              <a:t>dirimants</a:t>
            </a:r>
            <a:r>
              <a:rPr lang="fr-CH" dirty="0"/>
              <a:t> et </a:t>
            </a:r>
            <a:r>
              <a:rPr lang="fr-CH" i="1" dirty="0"/>
              <a:t>extinctifs</a:t>
            </a:r>
            <a:r>
              <a:rPr lang="fr-CH" dirty="0"/>
              <a:t>.</a:t>
            </a:r>
          </a:p>
          <a:p>
            <a:pPr marL="285750" indent="-285750">
              <a:spcAft>
                <a:spcPts val="600"/>
              </a:spcAft>
              <a:buFont typeface="Arial" panose="020B0604020202020204" pitchFamily="34" charset="0"/>
              <a:buChar char="•"/>
            </a:pPr>
            <a:r>
              <a:rPr lang="fr-CH" dirty="0"/>
              <a:t>Les faits dirimants (</a:t>
            </a:r>
            <a:r>
              <a:rPr lang="fr-FR" i="1" dirty="0" err="1"/>
              <a:t>rechtshindernde</a:t>
            </a:r>
            <a:r>
              <a:rPr lang="fr-FR" i="1" dirty="0"/>
              <a:t> </a:t>
            </a:r>
            <a:r>
              <a:rPr lang="fr-FR" i="1" dirty="0" err="1"/>
              <a:t>Tatsachen</a:t>
            </a:r>
            <a:r>
              <a:rPr lang="fr-CH" dirty="0">
                <a:effectLst/>
              </a:rPr>
              <a:t>) </a:t>
            </a:r>
            <a:r>
              <a:rPr lang="fr-CH" dirty="0"/>
              <a:t>se définissent comme des faits qui </a:t>
            </a:r>
            <a:r>
              <a:rPr lang="fr-CH" b="1" dirty="0"/>
              <a:t>empêchent </a:t>
            </a:r>
            <a:r>
              <a:rPr lang="fr-CH" dirty="0"/>
              <a:t>ou retardent la naissance du droit découlant des faits générateurs.</a:t>
            </a:r>
          </a:p>
          <a:p>
            <a:pPr marL="285750" indent="-285750">
              <a:spcAft>
                <a:spcPts val="600"/>
              </a:spcAft>
              <a:buFont typeface="Arial" panose="020B0604020202020204" pitchFamily="34" charset="0"/>
              <a:buChar char="•"/>
            </a:pPr>
            <a:r>
              <a:rPr lang="fr-CH" dirty="0"/>
              <a:t>Ils surviennent en même temps que les faits générateurs.</a:t>
            </a:r>
          </a:p>
          <a:p>
            <a:pPr>
              <a:spcAft>
                <a:spcPts val="600"/>
              </a:spcAft>
            </a:pPr>
            <a:endParaRPr lang="fr-CH" dirty="0"/>
          </a:p>
          <a:p>
            <a:pPr marL="742950" lvl="1" indent="-285750">
              <a:spcAft>
                <a:spcPts val="600"/>
              </a:spcAft>
              <a:buFont typeface="Wingdings" pitchFamily="2" charset="2"/>
              <a:buChar char="Ø"/>
            </a:pPr>
            <a:r>
              <a:rPr lang="fr-CH" dirty="0"/>
              <a:t>Les faits dirimants s’écartent du cours normal des choses et constituent la circonstance </a:t>
            </a:r>
            <a:r>
              <a:rPr lang="fr-CH" i="1" dirty="0"/>
              <a:t>anormale</a:t>
            </a:r>
            <a:r>
              <a:rPr lang="fr-CH" dirty="0"/>
              <a:t> qui s’oppose à la circonstance </a:t>
            </a:r>
            <a:r>
              <a:rPr lang="fr-CH" i="1" dirty="0"/>
              <a:t>normale</a:t>
            </a:r>
            <a:r>
              <a:rPr lang="fr-CH" dirty="0"/>
              <a:t> dont l’allégation revient au demandeur. </a:t>
            </a:r>
          </a:p>
          <a:p>
            <a:pPr lvl="0" algn="just">
              <a:spcBef>
                <a:spcPts val="600"/>
              </a:spcBef>
              <a:spcAft>
                <a:spcPts val="600"/>
              </a:spcAft>
            </a:pPr>
            <a:endParaRPr lang="fr-FR" dirty="0"/>
          </a:p>
        </p:txBody>
      </p:sp>
      <p:pic>
        <p:nvPicPr>
          <p:cNvPr id="4098" name="Picture 2" descr="illustrations, cliparts, dessins animés et icônes de symbole climatique - soleil glacé dessin">
            <a:extLst>
              <a:ext uri="{FF2B5EF4-FFF2-40B4-BE49-F238E27FC236}">
                <a16:creationId xmlns:a16="http://schemas.microsoft.com/office/drawing/2014/main" id="{846D5DB6-B644-2B40-3F93-B789995BC922}"/>
              </a:ext>
            </a:extLst>
          </p:cNvPr>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1748010"/>
            <a:ext cx="836712"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2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a:xfrm>
            <a:off x="0" y="260648"/>
            <a:ext cx="9144000" cy="6907213"/>
          </a:xfrm>
          <a:prstGeom prst="rect">
            <a:avLst/>
          </a:prstGeom>
        </p:spPr>
      </p:pic>
      <p:sp>
        <p:nvSpPr>
          <p:cNvPr id="5" name="Titre 1"/>
          <p:cNvSpPr txBox="1">
            <a:spLocks/>
          </p:cNvSpPr>
          <p:nvPr>
            <p:custDataLst>
              <p:tags r:id="rId3"/>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IV. Ce que le défendeur doit alléguer</a:t>
            </a:r>
          </a:p>
        </p:txBody>
      </p:sp>
      <p:sp>
        <p:nvSpPr>
          <p:cNvPr id="2" name="ZoneTexte 1">
            <a:extLst>
              <a:ext uri="{FF2B5EF4-FFF2-40B4-BE49-F238E27FC236}">
                <a16:creationId xmlns:a16="http://schemas.microsoft.com/office/drawing/2014/main" id="{B85B836F-9F45-5F6E-B769-8E7AB0A09D18}"/>
              </a:ext>
            </a:extLst>
          </p:cNvPr>
          <p:cNvSpPr txBox="1"/>
          <p:nvPr>
            <p:custDataLst>
              <p:tags r:id="rId4"/>
            </p:custDataLst>
          </p:nvPr>
        </p:nvSpPr>
        <p:spPr>
          <a:xfrm>
            <a:off x="573076" y="1772816"/>
            <a:ext cx="7416824" cy="646331"/>
          </a:xfrm>
          <a:prstGeom prst="rect">
            <a:avLst/>
          </a:prstGeom>
          <a:noFill/>
        </p:spPr>
        <p:txBody>
          <a:bodyPr wrap="square" rtlCol="0">
            <a:spAutoFit/>
          </a:bodyPr>
          <a:lstStyle/>
          <a:p>
            <a:pPr algn="just"/>
            <a:endParaRPr lang="fr-CH" dirty="0"/>
          </a:p>
          <a:p>
            <a:pPr algn="just"/>
            <a:r>
              <a:rPr lang="fr-CH" dirty="0"/>
              <a:t>Exemples : </a:t>
            </a:r>
          </a:p>
        </p:txBody>
      </p:sp>
      <p:sp>
        <p:nvSpPr>
          <p:cNvPr id="3" name="ZoneTexte 2">
            <a:extLst>
              <a:ext uri="{FF2B5EF4-FFF2-40B4-BE49-F238E27FC236}">
                <a16:creationId xmlns:a16="http://schemas.microsoft.com/office/drawing/2014/main" id="{4B08A7C1-4AFA-E590-DCDB-14D81EE25B29}"/>
              </a:ext>
            </a:extLst>
          </p:cNvPr>
          <p:cNvSpPr txBox="1"/>
          <p:nvPr>
            <p:custDataLst>
              <p:tags r:id="rId5"/>
            </p:custDataLst>
          </p:nvPr>
        </p:nvSpPr>
        <p:spPr>
          <a:xfrm>
            <a:off x="1475656" y="4653136"/>
            <a:ext cx="5256584" cy="1477328"/>
          </a:xfrm>
          <a:prstGeom prst="rect">
            <a:avLst/>
          </a:prstGeom>
          <a:noFill/>
          <a:ln>
            <a:solidFill>
              <a:srgbClr val="7B0B0A"/>
            </a:solidFill>
          </a:ln>
        </p:spPr>
        <p:txBody>
          <a:bodyPr wrap="square" rtlCol="0">
            <a:spAutoFit/>
          </a:bodyPr>
          <a:lstStyle/>
          <a:p>
            <a:pPr algn="l"/>
            <a:r>
              <a:rPr lang="fr-CH" dirty="0">
                <a:solidFill>
                  <a:srgbClr val="454545"/>
                </a:solidFill>
                <a:latin typeface="Frutiger Neue"/>
              </a:rPr>
              <a:t>Art. 52 CO</a:t>
            </a:r>
          </a:p>
          <a:p>
            <a:pPr algn="l"/>
            <a:r>
              <a:rPr lang="fr-CH" dirty="0">
                <a:solidFill>
                  <a:srgbClr val="454545"/>
                </a:solidFill>
                <a:latin typeface="Frutiger Neue"/>
              </a:rPr>
              <a:t>1. </a:t>
            </a:r>
            <a:r>
              <a:rPr lang="fr-CH" b="0" i="0" dirty="0">
                <a:solidFill>
                  <a:srgbClr val="454545"/>
                </a:solidFill>
                <a:effectLst/>
                <a:latin typeface="Frutiger Neue"/>
              </a:rPr>
              <a:t>En cas de légitime défense, il n’est pas dû de réparation pour le dommage causé à la personne ou aux biens de l’agresseur.</a:t>
            </a:r>
          </a:p>
          <a:p>
            <a:endParaRPr lang="fr-FR" dirty="0"/>
          </a:p>
        </p:txBody>
      </p:sp>
      <p:sp>
        <p:nvSpPr>
          <p:cNvPr id="4" name="ZoneTexte 3">
            <a:extLst>
              <a:ext uri="{FF2B5EF4-FFF2-40B4-BE49-F238E27FC236}">
                <a16:creationId xmlns:a16="http://schemas.microsoft.com/office/drawing/2014/main" id="{3A943286-57F0-B2F8-60BE-5B104B22A5ED}"/>
              </a:ext>
            </a:extLst>
          </p:cNvPr>
          <p:cNvSpPr txBox="1"/>
          <p:nvPr>
            <p:custDataLst>
              <p:tags r:id="rId6"/>
            </p:custDataLst>
          </p:nvPr>
        </p:nvSpPr>
        <p:spPr>
          <a:xfrm>
            <a:off x="1475656" y="2877075"/>
            <a:ext cx="5256584" cy="1200329"/>
          </a:xfrm>
          <a:prstGeom prst="rect">
            <a:avLst/>
          </a:prstGeom>
          <a:noFill/>
          <a:ln>
            <a:solidFill>
              <a:srgbClr val="7B0B0A"/>
            </a:solidFill>
          </a:ln>
        </p:spPr>
        <p:txBody>
          <a:bodyPr wrap="square" rtlCol="0">
            <a:spAutoFit/>
          </a:bodyPr>
          <a:lstStyle/>
          <a:p>
            <a:pPr algn="l"/>
            <a:r>
              <a:rPr lang="fr-CH" dirty="0">
                <a:solidFill>
                  <a:srgbClr val="454545"/>
                </a:solidFill>
                <a:latin typeface="Frutiger Neue"/>
              </a:rPr>
              <a:t>Art. 23 CO</a:t>
            </a:r>
          </a:p>
          <a:p>
            <a:pPr algn="l"/>
            <a:r>
              <a:rPr lang="fr-CH" dirty="0">
                <a:solidFill>
                  <a:srgbClr val="454545"/>
                </a:solidFill>
                <a:latin typeface="Frutiger Neue"/>
              </a:rPr>
              <a:t>Le contrat n’oblige pas celle des parties qui, au moment de le conclure, était dans une erreur essentielle.</a:t>
            </a:r>
            <a:endParaRPr lang="fr-FR" dirty="0"/>
          </a:p>
        </p:txBody>
      </p:sp>
    </p:spTree>
    <p:extLst>
      <p:ext uri="{BB962C8B-B14F-4D97-AF65-F5344CB8AC3E}">
        <p14:creationId xmlns:p14="http://schemas.microsoft.com/office/powerpoint/2010/main" val="39588317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IV. Ce que le défendeur doit alléguer</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87973" y="1700808"/>
            <a:ext cx="7416824" cy="4632037"/>
          </a:xfrm>
          <a:prstGeom prst="rect">
            <a:avLst/>
          </a:prstGeom>
          <a:noFill/>
        </p:spPr>
        <p:txBody>
          <a:bodyPr wrap="square" rtlCol="0">
            <a:spAutoFit/>
          </a:bodyPr>
          <a:lstStyle/>
          <a:p>
            <a:pPr>
              <a:lnSpc>
                <a:spcPct val="150000"/>
              </a:lnSpc>
              <a:spcAft>
                <a:spcPts val="600"/>
              </a:spcAft>
            </a:pPr>
            <a:r>
              <a:rPr lang="fr-CH" sz="2400" i="1" dirty="0">
                <a:solidFill>
                  <a:srgbClr val="7B0A09"/>
                </a:solidFill>
              </a:rPr>
              <a:t>C. Les faits extinctifs </a:t>
            </a:r>
          </a:p>
          <a:p>
            <a:pPr>
              <a:spcAft>
                <a:spcPts val="600"/>
              </a:spcAft>
            </a:pPr>
            <a:r>
              <a:rPr lang="fr-CH" dirty="0"/>
              <a:t>Les faits extinctifs (</a:t>
            </a:r>
            <a:r>
              <a:rPr lang="fr-FR" i="1" dirty="0" err="1"/>
              <a:t>Rechtsvernichtende</a:t>
            </a:r>
            <a:r>
              <a:rPr lang="fr-FR" i="1" dirty="0"/>
              <a:t> </a:t>
            </a:r>
            <a:r>
              <a:rPr lang="fr-FR" i="1" dirty="0" err="1"/>
              <a:t>Tatsachen</a:t>
            </a:r>
            <a:r>
              <a:rPr lang="fr-CH" dirty="0"/>
              <a:t>) se définissent comme les faits dont la survenance entraîne l’extinction d’un droit :</a:t>
            </a:r>
          </a:p>
          <a:p>
            <a:pPr marL="285750" indent="-285750">
              <a:spcAft>
                <a:spcPts val="600"/>
              </a:spcAft>
              <a:buFont typeface="Arial" panose="020B0604020202020204" pitchFamily="34" charset="0"/>
              <a:buChar char="•"/>
            </a:pPr>
            <a:r>
              <a:rPr lang="fr-CH" dirty="0"/>
              <a:t>Contrairement aux faits dirimants, ils n’empêchent pas la naissance des conséquences juridiques consécutives à l’allégation des faits générateurs, mais entraînent leur extinction. </a:t>
            </a:r>
          </a:p>
          <a:p>
            <a:pPr marL="285750" indent="-285750">
              <a:spcAft>
                <a:spcPts val="600"/>
              </a:spcAft>
              <a:buFont typeface="Arial" panose="020B0604020202020204" pitchFamily="34" charset="0"/>
              <a:buChar char="•"/>
            </a:pPr>
            <a:r>
              <a:rPr lang="fr-CH" dirty="0"/>
              <a:t>Leur identification à l’aide du droit matériel est généralement aisée. Ceux-ci ressortent le plus souvent de manière explicite de la formulation du texte légal.</a:t>
            </a:r>
          </a:p>
          <a:p>
            <a:pPr marL="285750" indent="-285750">
              <a:spcAft>
                <a:spcPts val="600"/>
              </a:spcAft>
              <a:buFont typeface="Arial" panose="020B0604020202020204" pitchFamily="34" charset="0"/>
              <a:buChar char="•"/>
            </a:pPr>
            <a:r>
              <a:rPr lang="fr-CH" dirty="0"/>
              <a:t>L’expression « s’éteint » ou « est éteinte » pour exprimer le sort d’une obligation dans une circonstance donnée reflète la présence d’un fait extinctif (p. ex. art. 118 al. 1, 124 al. 2 CO). </a:t>
            </a:r>
          </a:p>
          <a:p>
            <a:pPr marL="285750" indent="-285750">
              <a:spcAft>
                <a:spcPts val="600"/>
              </a:spcAft>
              <a:buFont typeface="Arial" panose="020B0604020202020204" pitchFamily="34" charset="0"/>
              <a:buChar char="•"/>
            </a:pPr>
            <a:r>
              <a:rPr lang="fr-CH" dirty="0"/>
              <a:t>Les art. 68 CO érigent également en règle générale l’extinction d’une obligation par son exécution. </a:t>
            </a:r>
          </a:p>
        </p:txBody>
      </p:sp>
      <p:pic>
        <p:nvPicPr>
          <p:cNvPr id="3078" name="Picture 6" descr="illustrations, cliparts, dessins animés et icônes de soleil une ligne continue noire, contour du coucher et du lever du soleil. un dessin au trait. illustration vectorielle - soleil couchant dessin">
            <a:extLst>
              <a:ext uri="{FF2B5EF4-FFF2-40B4-BE49-F238E27FC236}">
                <a16:creationId xmlns:a16="http://schemas.microsoft.com/office/drawing/2014/main" id="{BCD67632-A74B-1EDB-D970-898D28D26EE0}"/>
              </a:ext>
            </a:extLst>
          </p:cNvPr>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84860" y="1628800"/>
            <a:ext cx="1077888" cy="76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7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54188"/>
            <a:ext cx="9144000" cy="7093406"/>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95288" y="1700808"/>
            <a:ext cx="7416824" cy="193899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L’approche suivie par le Tribunal fédéral (1/3)</a:t>
            </a:r>
            <a:endParaRPr lang="fr-FR" dirty="0"/>
          </a:p>
          <a:p>
            <a:pPr algn="just">
              <a:spcBef>
                <a:spcPts val="600"/>
              </a:spcBef>
              <a:spcAft>
                <a:spcPts val="600"/>
              </a:spcAft>
            </a:pPr>
            <a:endParaRPr lang="fr-FR" dirty="0"/>
          </a:p>
          <a:p>
            <a:pPr marL="285750" indent="-285750" algn="just">
              <a:spcBef>
                <a:spcPts val="600"/>
              </a:spcBef>
              <a:spcAft>
                <a:spcPts val="600"/>
              </a:spcAft>
              <a:buFont typeface="Arial" panose="020B0604020202020204" pitchFamily="34" charset="0"/>
              <a:buChar char="•"/>
            </a:pP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161A8749-BC09-2DC7-4901-9B8560C78631}"/>
              </a:ext>
            </a:extLst>
          </p:cNvPr>
          <p:cNvSpPr txBox="1"/>
          <p:nvPr>
            <p:custDataLst>
              <p:tags r:id="rId4"/>
            </p:custDataLst>
          </p:nvPr>
        </p:nvSpPr>
        <p:spPr>
          <a:xfrm>
            <a:off x="420930" y="2348156"/>
            <a:ext cx="7561088" cy="4247317"/>
          </a:xfrm>
          <a:prstGeom prst="rect">
            <a:avLst/>
          </a:prstGeom>
          <a:noFill/>
        </p:spPr>
        <p:txBody>
          <a:bodyPr wrap="square" rtlCol="0">
            <a:spAutoFit/>
          </a:bodyPr>
          <a:lstStyle/>
          <a:p>
            <a:pPr marL="285750" indent="-285750">
              <a:buFont typeface="Arial" panose="020B0604020202020204" pitchFamily="34" charset="0"/>
              <a:buChar char="•"/>
            </a:pPr>
            <a:r>
              <a:rPr lang="fr-FR" dirty="0"/>
              <a:t>Un fort ancrage dans la théorie des normes </a:t>
            </a:r>
          </a:p>
          <a:p>
            <a:pPr marL="285750" indent="-285750">
              <a:buFont typeface="Arial" panose="020B0604020202020204" pitchFamily="34" charset="0"/>
              <a:buChar char="•"/>
            </a:pPr>
            <a:endParaRPr lang="fr-FR" dirty="0"/>
          </a:p>
          <a:p>
            <a:pPr algn="just"/>
            <a:r>
              <a:rPr lang="fr-FR" sz="1600" dirty="0"/>
              <a:t>« </a:t>
            </a:r>
            <a:r>
              <a:rPr lang="fr-CH" sz="1600" b="0" i="0" u="none" strike="noStrike" dirty="0">
                <a:solidFill>
                  <a:srgbClr val="000000"/>
                </a:solidFill>
                <a:effectLst/>
              </a:rPr>
              <a:t> </a:t>
            </a:r>
            <a:r>
              <a:rPr lang="fr-CH" b="0" i="1" u="none" strike="noStrike" dirty="0">
                <a:solidFill>
                  <a:srgbClr val="000000"/>
                </a:solidFill>
                <a:effectLst/>
              </a:rPr>
              <a:t>Selon la conception dominante, qui suit la théorie des normes (</a:t>
            </a:r>
            <a:r>
              <a:rPr lang="fr-CH" b="0" i="1" u="none" strike="noStrike" dirty="0" err="1">
                <a:solidFill>
                  <a:srgbClr val="000000"/>
                </a:solidFill>
                <a:effectLst/>
              </a:rPr>
              <a:t>Normen-theorie</a:t>
            </a:r>
            <a:r>
              <a:rPr lang="fr-CH" b="0" i="1" u="none" strike="noStrike" dirty="0">
                <a:solidFill>
                  <a:srgbClr val="000000"/>
                </a:solidFill>
                <a:effectLst/>
              </a:rPr>
              <a:t>), il en découle en principe que le rapport existant entre les normes matérielles applicables est déterminant pour la répartition du fardeau de la preuve. Ce rapport détermine de cas en cas si le fait à prouver fait naître un droit (fait générateur), s'il éteint ou modifie un droit (fait destructeur) ou s'il tient en échec cette naissance ou cette extinction (fait dirimant) </a:t>
            </a:r>
            <a:r>
              <a:rPr lang="fr-FR" dirty="0"/>
              <a:t>»  (ATF 139 III 13 consid. 3.1.3.1).</a:t>
            </a:r>
          </a:p>
          <a:p>
            <a:pPr algn="just"/>
            <a:endParaRPr lang="fr-FR" dirty="0"/>
          </a:p>
          <a:p>
            <a:pPr algn="just"/>
            <a:r>
              <a:rPr lang="fr-CH" i="1" dirty="0">
                <a:solidFill>
                  <a:srgbClr val="000000"/>
                </a:solidFill>
              </a:rPr>
              <a:t>« Il sied cependant d'observer qu'il s'agit là d'une règle générale (</a:t>
            </a:r>
            <a:r>
              <a:rPr lang="fr-CH" i="1" dirty="0" err="1">
                <a:solidFill>
                  <a:srgbClr val="000000"/>
                </a:solidFill>
              </a:rPr>
              <a:t>Grundregel</a:t>
            </a:r>
            <a:r>
              <a:rPr lang="fr-CH" i="1" dirty="0">
                <a:solidFill>
                  <a:srgbClr val="000000"/>
                </a:solidFill>
              </a:rPr>
              <a:t>) qui, d'une part, peut être renversée par des règles légales concernant le fardeau de la preuve et qui, d'autre part, doit être </a:t>
            </a:r>
            <a:r>
              <a:rPr lang="fr-CH" b="1" i="1" dirty="0">
                <a:solidFill>
                  <a:srgbClr val="000000"/>
                </a:solidFill>
              </a:rPr>
              <a:t>concrétisée dans le cas d'espèce </a:t>
            </a:r>
            <a:r>
              <a:rPr lang="fr-CH" i="1" dirty="0">
                <a:solidFill>
                  <a:srgbClr val="000000"/>
                </a:solidFill>
              </a:rPr>
              <a:t>» </a:t>
            </a:r>
            <a:r>
              <a:rPr lang="fr-FR" dirty="0"/>
              <a:t>(ATF 139 III 13 </a:t>
            </a:r>
            <a:r>
              <a:rPr lang="fr-FR" dirty="0" err="1"/>
              <a:t>consid</a:t>
            </a:r>
            <a:r>
              <a:rPr lang="fr-FR" dirty="0"/>
              <a:t>. 3.1.3.1).</a:t>
            </a:r>
          </a:p>
          <a:p>
            <a:endParaRPr lang="fr-FR"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357028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54188"/>
            <a:ext cx="9144000" cy="7093406"/>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95288" y="1700808"/>
            <a:ext cx="7416824" cy="193899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L’approche suivie par le Tribunal fédéral (2/3)</a:t>
            </a:r>
            <a:endParaRPr lang="fr-FR" dirty="0"/>
          </a:p>
          <a:p>
            <a:pPr algn="just">
              <a:spcBef>
                <a:spcPts val="600"/>
              </a:spcBef>
              <a:spcAft>
                <a:spcPts val="600"/>
              </a:spcAft>
            </a:pPr>
            <a:endParaRPr lang="fr-FR" dirty="0"/>
          </a:p>
          <a:p>
            <a:pPr marL="285750" indent="-285750" algn="just">
              <a:spcBef>
                <a:spcPts val="600"/>
              </a:spcBef>
              <a:spcAft>
                <a:spcPts val="600"/>
              </a:spcAft>
              <a:buFont typeface="Arial" panose="020B0604020202020204" pitchFamily="34" charset="0"/>
              <a:buChar char="•"/>
            </a:pP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161A8749-BC09-2DC7-4901-9B8560C78631}"/>
              </a:ext>
            </a:extLst>
          </p:cNvPr>
          <p:cNvSpPr txBox="1"/>
          <p:nvPr>
            <p:custDataLst>
              <p:tags r:id="rId4"/>
            </p:custDataLst>
          </p:nvPr>
        </p:nvSpPr>
        <p:spPr>
          <a:xfrm>
            <a:off x="447574" y="2377765"/>
            <a:ext cx="6815366" cy="923330"/>
          </a:xfrm>
          <a:prstGeom prst="rect">
            <a:avLst/>
          </a:prstGeom>
          <a:noFill/>
        </p:spPr>
        <p:txBody>
          <a:bodyPr wrap="square" rtlCol="0">
            <a:spAutoFit/>
          </a:bodyPr>
          <a:lstStyle/>
          <a:p>
            <a:pPr marL="285750" indent="-285750">
              <a:buFont typeface="Arial" panose="020B0604020202020204" pitchFamily="34" charset="0"/>
              <a:buChar char="•"/>
            </a:pPr>
            <a:r>
              <a:rPr lang="fr-FR" dirty="0"/>
              <a:t>Un fort ancrage dans la théorie des normes </a:t>
            </a:r>
          </a:p>
          <a:p>
            <a:pPr marL="285750" indent="-285750">
              <a:buFont typeface="Arial" panose="020B0604020202020204" pitchFamily="34" charset="0"/>
              <a:buChar char="•"/>
            </a:pPr>
            <a:endParaRPr lang="fr-FR" dirty="0"/>
          </a:p>
          <a:p>
            <a:pPr algn="just"/>
            <a:endParaRPr lang="fr-FR" i="1" dirty="0">
              <a:solidFill>
                <a:srgbClr val="000000"/>
              </a:solidFill>
              <a:latin typeface="Arial" panose="020B0604020202020204" pitchFamily="34" charset="0"/>
            </a:endParaRPr>
          </a:p>
        </p:txBody>
      </p:sp>
      <p:sp>
        <p:nvSpPr>
          <p:cNvPr id="6" name="ZoneTexte 5">
            <a:extLst>
              <a:ext uri="{FF2B5EF4-FFF2-40B4-BE49-F238E27FC236}">
                <a16:creationId xmlns:a16="http://schemas.microsoft.com/office/drawing/2014/main" id="{50F0B870-683D-098B-4D8A-BE84DE05E03F}"/>
              </a:ext>
            </a:extLst>
          </p:cNvPr>
          <p:cNvSpPr txBox="1"/>
          <p:nvPr>
            <p:custDataLst>
              <p:tags r:id="rId5"/>
            </p:custDataLst>
          </p:nvPr>
        </p:nvSpPr>
        <p:spPr>
          <a:xfrm>
            <a:off x="447574" y="3269006"/>
            <a:ext cx="7254552" cy="3139321"/>
          </a:xfrm>
          <a:prstGeom prst="rect">
            <a:avLst/>
          </a:prstGeom>
          <a:noFill/>
        </p:spPr>
        <p:txBody>
          <a:bodyPr wrap="square">
            <a:spAutoFit/>
          </a:bodyPr>
          <a:lstStyle/>
          <a:p>
            <a:r>
              <a:rPr lang="fr-FR" dirty="0"/>
              <a:t>TF 4A_195/2023 du 24 juillet 2023 consid. 2.4. Expulsion du locataire (défaut de paiement).</a:t>
            </a:r>
          </a:p>
          <a:p>
            <a:endParaRPr lang="fr-FR" dirty="0"/>
          </a:p>
          <a:p>
            <a:pPr algn="just"/>
            <a:r>
              <a:rPr lang="fr-FR" dirty="0"/>
              <a:t>Il appartient au bailleur, conformément à l’art. 8 CC, </a:t>
            </a:r>
            <a:r>
              <a:rPr lang="fr-FR" b="1" dirty="0"/>
              <a:t>d’alléguer et de prouver les conditions de l’art. 257d CO</a:t>
            </a:r>
            <a:r>
              <a:rPr lang="fr-FR" dirty="0"/>
              <a:t> (faits générateurs de droit ; </a:t>
            </a:r>
            <a:r>
              <a:rPr lang="fr-FR" i="1" dirty="0" err="1"/>
              <a:t>rechtserhebende</a:t>
            </a:r>
            <a:r>
              <a:rPr lang="fr-FR" i="1" dirty="0"/>
              <a:t> Tatsachen</a:t>
            </a:r>
            <a:r>
              <a:rPr lang="fr-FR" dirty="0"/>
              <a:t>), conformément aux exigences de l’art. 257 CPC. En revanche, il incombe au locataire d’invoquer les faits dirimants ou destructeurs (</a:t>
            </a:r>
            <a:r>
              <a:rPr lang="fr-FR" i="1" dirty="0" err="1"/>
              <a:t>rechtshindernde</a:t>
            </a:r>
            <a:r>
              <a:rPr lang="fr-FR" i="1" dirty="0"/>
              <a:t> </a:t>
            </a:r>
            <a:r>
              <a:rPr lang="fr-FR" i="1" dirty="0" err="1"/>
              <a:t>oder</a:t>
            </a:r>
            <a:r>
              <a:rPr lang="fr-FR" i="1" dirty="0"/>
              <a:t> </a:t>
            </a:r>
            <a:r>
              <a:rPr lang="fr-FR" i="1" dirty="0" err="1"/>
              <a:t>rechtsvernichtende</a:t>
            </a:r>
            <a:r>
              <a:rPr lang="fr-FR" i="1" dirty="0"/>
              <a:t> Tatsachen</a:t>
            </a:r>
            <a:r>
              <a:rPr lang="fr-FR" dirty="0"/>
              <a:t>) en invoquant des objections ou des exceptions (</a:t>
            </a:r>
            <a:r>
              <a:rPr lang="fr-FR" i="1" dirty="0" err="1"/>
              <a:t>Einwendungen</a:t>
            </a:r>
            <a:r>
              <a:rPr lang="fr-FR" i="1" dirty="0"/>
              <a:t> </a:t>
            </a:r>
            <a:r>
              <a:rPr lang="fr-FR" i="1" dirty="0" err="1"/>
              <a:t>oder</a:t>
            </a:r>
            <a:r>
              <a:rPr lang="fr-FR" i="1" dirty="0"/>
              <a:t> </a:t>
            </a:r>
            <a:r>
              <a:rPr lang="fr-FR" i="1" dirty="0" err="1"/>
              <a:t>Einreden</a:t>
            </a:r>
            <a:r>
              <a:rPr lang="fr-FR" dirty="0"/>
              <a:t>) telle l’extinction de sa dette ou la compensation avec une contre-créance.  </a:t>
            </a:r>
          </a:p>
          <a:p>
            <a:r>
              <a:rPr lang="fr-FR" dirty="0"/>
              <a:t> </a:t>
            </a:r>
          </a:p>
        </p:txBody>
      </p:sp>
    </p:spTree>
    <p:extLst>
      <p:ext uri="{BB962C8B-B14F-4D97-AF65-F5344CB8AC3E}">
        <p14:creationId xmlns:p14="http://schemas.microsoft.com/office/powerpoint/2010/main" val="60610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54188"/>
            <a:ext cx="9144000" cy="7093406"/>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95288" y="1700808"/>
            <a:ext cx="7416824" cy="193899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L’approche suivie par le Tribunal fédéral (2/3)</a:t>
            </a:r>
            <a:endParaRPr lang="fr-FR" dirty="0"/>
          </a:p>
          <a:p>
            <a:pPr algn="just">
              <a:spcBef>
                <a:spcPts val="600"/>
              </a:spcBef>
              <a:spcAft>
                <a:spcPts val="600"/>
              </a:spcAft>
            </a:pPr>
            <a:endParaRPr lang="fr-FR" dirty="0"/>
          </a:p>
          <a:p>
            <a:pPr marL="285750" indent="-285750" algn="just">
              <a:spcBef>
                <a:spcPts val="600"/>
              </a:spcBef>
              <a:spcAft>
                <a:spcPts val="600"/>
              </a:spcAft>
              <a:buFont typeface="Arial" panose="020B0604020202020204" pitchFamily="34" charset="0"/>
              <a:buChar char="•"/>
            </a:pP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4" name="ZoneTexte 3">
            <a:extLst>
              <a:ext uri="{FF2B5EF4-FFF2-40B4-BE49-F238E27FC236}">
                <a16:creationId xmlns:a16="http://schemas.microsoft.com/office/drawing/2014/main" id="{170A9F31-9ADD-983F-6518-7D751B867CF3}"/>
              </a:ext>
            </a:extLst>
          </p:cNvPr>
          <p:cNvSpPr txBox="1"/>
          <p:nvPr>
            <p:custDataLst>
              <p:tags r:id="rId4"/>
            </p:custDataLst>
          </p:nvPr>
        </p:nvSpPr>
        <p:spPr>
          <a:xfrm>
            <a:off x="323156" y="2560629"/>
            <a:ext cx="7561088" cy="923330"/>
          </a:xfrm>
          <a:prstGeom prst="rect">
            <a:avLst/>
          </a:prstGeom>
          <a:noFill/>
        </p:spPr>
        <p:txBody>
          <a:bodyPr wrap="square" rtlCol="0">
            <a:spAutoFit/>
          </a:bodyPr>
          <a:lstStyle/>
          <a:p>
            <a:pPr marL="742950" lvl="1" indent="-285750">
              <a:buFont typeface="Arial" panose="020B0604020202020204" pitchFamily="34" charset="0"/>
              <a:buChar char="•"/>
            </a:pPr>
            <a:r>
              <a:rPr lang="fr-FR" dirty="0"/>
              <a:t>L’intervention de critères extérieurs à la norme</a:t>
            </a:r>
          </a:p>
          <a:p>
            <a:pPr lvl="1"/>
            <a:r>
              <a:rPr lang="fr-FR" dirty="0"/>
              <a:t> </a:t>
            </a:r>
          </a:p>
          <a:p>
            <a:endParaRPr lang="fr-FR" dirty="0"/>
          </a:p>
        </p:txBody>
      </p:sp>
      <p:sp>
        <p:nvSpPr>
          <p:cNvPr id="9" name="ZoneTexte 8">
            <a:extLst>
              <a:ext uri="{FF2B5EF4-FFF2-40B4-BE49-F238E27FC236}">
                <a16:creationId xmlns:a16="http://schemas.microsoft.com/office/drawing/2014/main" id="{B770C92D-6680-A2B8-C86C-62BAD46AA4B9}"/>
              </a:ext>
            </a:extLst>
          </p:cNvPr>
          <p:cNvSpPr txBox="1"/>
          <p:nvPr>
            <p:custDataLst>
              <p:tags r:id="rId5"/>
            </p:custDataLst>
          </p:nvPr>
        </p:nvSpPr>
        <p:spPr>
          <a:xfrm>
            <a:off x="551776" y="3278395"/>
            <a:ext cx="7260336" cy="2585323"/>
          </a:xfrm>
          <a:prstGeom prst="rect">
            <a:avLst/>
          </a:prstGeom>
          <a:noFill/>
        </p:spPr>
        <p:txBody>
          <a:bodyPr wrap="square">
            <a:spAutoFit/>
          </a:bodyPr>
          <a:lstStyle/>
          <a:p>
            <a:pPr marL="742950" lvl="1" indent="-285750">
              <a:buFont typeface="Wingdings" pitchFamily="2" charset="2"/>
              <a:buChar char="Ø"/>
            </a:pPr>
            <a:r>
              <a:rPr lang="fr-FR" dirty="0"/>
              <a:t>Présomption de fait résultant de l’</a:t>
            </a:r>
            <a:r>
              <a:rPr lang="fr-FR" b="1" dirty="0"/>
              <a:t>expérience générale de la vie.</a:t>
            </a:r>
          </a:p>
          <a:p>
            <a:pPr marL="742950" lvl="1" indent="-285750">
              <a:buFont typeface="Wingdings" pitchFamily="2" charset="2"/>
              <a:buChar char="Ø"/>
            </a:pPr>
            <a:endParaRPr lang="fr-FR" dirty="0"/>
          </a:p>
          <a:p>
            <a:pPr lvl="1" algn="just"/>
            <a:r>
              <a:rPr lang="fr-CH" b="0" i="0" dirty="0">
                <a:solidFill>
                  <a:srgbClr val="000000"/>
                </a:solidFill>
                <a:effectLst/>
              </a:rPr>
              <a:t>Le </a:t>
            </a:r>
            <a:r>
              <a:rPr lang="fr-CH" b="1" i="0" dirty="0">
                <a:solidFill>
                  <a:srgbClr val="000000"/>
                </a:solidFill>
                <a:effectLst/>
              </a:rPr>
              <a:t>loyer initial </a:t>
            </a:r>
            <a:r>
              <a:rPr lang="fr-CH" b="0" i="0" dirty="0">
                <a:solidFill>
                  <a:srgbClr val="000000"/>
                </a:solidFill>
                <a:effectLst/>
              </a:rPr>
              <a:t>est présumé abusif lorsqu’il a été massivement augmenté par rapport au loyer précédent, soit de beaucoup plus que 10%, et que cela ne peut s'expliquer par l'évolution du taux hypothécaire de référence ou de l'indice suisse des prix à la consommation (précision de la jurisprudence) </a:t>
            </a:r>
            <a:r>
              <a:rPr lang="fr-CH" dirty="0"/>
              <a:t>ATF 147 III 431, </a:t>
            </a:r>
            <a:br>
              <a:rPr lang="fr-CH" dirty="0"/>
            </a:br>
            <a:r>
              <a:rPr lang="fr-CH" dirty="0" err="1"/>
              <a:t>consid</a:t>
            </a:r>
            <a:r>
              <a:rPr lang="fr-CH" dirty="0"/>
              <a:t>. 3.3.1. </a:t>
            </a:r>
            <a:endParaRPr lang="fr-FR" dirty="0"/>
          </a:p>
          <a:p>
            <a:pPr lvl="1"/>
            <a:endParaRPr lang="fr-FR" dirty="0"/>
          </a:p>
        </p:txBody>
      </p:sp>
    </p:spTree>
    <p:extLst>
      <p:ext uri="{BB962C8B-B14F-4D97-AF65-F5344CB8AC3E}">
        <p14:creationId xmlns:p14="http://schemas.microsoft.com/office/powerpoint/2010/main" val="162747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0" y="260648"/>
            <a:ext cx="9144000" cy="6907213"/>
          </a:xfrm>
          <a:prstGeom prst="rect">
            <a:avLst/>
          </a:prstGeom>
        </p:spPr>
      </p:pic>
      <p:sp>
        <p:nvSpPr>
          <p:cNvPr id="6" name="ZoneTexte 9"/>
          <p:cNvSpPr txBox="1">
            <a:spLocks noChangeArrowheads="1"/>
          </p:cNvSpPr>
          <p:nvPr>
            <p:custDataLst>
              <p:tags r:id="rId2"/>
            </p:custDataLst>
          </p:nvPr>
        </p:nvSpPr>
        <p:spPr bwMode="auto">
          <a:xfrm>
            <a:off x="467544" y="1137026"/>
            <a:ext cx="7272808" cy="4455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charset="-128"/>
              </a:defRPr>
            </a:lvl1pPr>
            <a:lvl2pPr marL="800100" indent="-342900" eaLnBrk="0" hangingPunct="0">
              <a:defRPr sz="2400">
                <a:solidFill>
                  <a:schemeClr val="tx1"/>
                </a:solidFill>
                <a:latin typeface="Arial" pitchFamily="34" charset="0"/>
                <a:ea typeface="ＭＳ Ｐゴシック" charset="-128"/>
              </a:defRPr>
            </a:lvl2pPr>
            <a:lvl3pPr indent="-4572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lvl="1" algn="ctr" eaLnBrk="1" hangingPunct="1">
              <a:spcAft>
                <a:spcPts val="1600"/>
              </a:spcAft>
              <a:buClr>
                <a:srgbClr val="FF0000"/>
              </a:buClr>
            </a:pPr>
            <a:r>
              <a:rPr lang="fr-FR" altLang="fr-FR" sz="1800" dirty="0">
                <a:latin typeface="+mn-lt"/>
                <a:cs typeface="Gellix" pitchFamily="50" charset="0"/>
              </a:rPr>
              <a:t>  </a:t>
            </a:r>
            <a:r>
              <a:rPr lang="fr-FR" altLang="fr-FR" sz="2000" dirty="0">
                <a:solidFill>
                  <a:srgbClr val="7B0B0A"/>
                </a:solidFill>
                <a:latin typeface="+mn-lt"/>
                <a:cs typeface="Gellix" pitchFamily="50" charset="0"/>
              </a:rPr>
              <a:t>Les faits générateurs, dirimants et extinctifs</a:t>
            </a:r>
            <a:br>
              <a:rPr lang="fr-FR" altLang="fr-FR" sz="2000" dirty="0">
                <a:solidFill>
                  <a:srgbClr val="7B0B0A"/>
                </a:solidFill>
                <a:latin typeface="+mn-lt"/>
                <a:cs typeface="Gellix" pitchFamily="50" charset="0"/>
              </a:rPr>
            </a:br>
            <a:br>
              <a:rPr lang="fr-FR" altLang="fr-FR" sz="2000" dirty="0">
                <a:solidFill>
                  <a:srgbClr val="7B0B0A"/>
                </a:solidFill>
                <a:latin typeface="+mn-lt"/>
                <a:cs typeface="Gellix" pitchFamily="50" charset="0"/>
              </a:rPr>
            </a:br>
            <a:r>
              <a:rPr lang="fr-FR" altLang="fr-FR" sz="2000" dirty="0">
                <a:solidFill>
                  <a:srgbClr val="7B0B0A"/>
                </a:solidFill>
                <a:latin typeface="+mn-lt"/>
                <a:cs typeface="Gellix" pitchFamily="50" charset="0"/>
              </a:rPr>
              <a:t>François Bohnet</a:t>
            </a:r>
          </a:p>
          <a:p>
            <a:endParaRPr lang="fr-FR" sz="2000" dirty="0">
              <a:solidFill>
                <a:srgbClr val="7B0B0A"/>
              </a:solidFill>
              <a:latin typeface="+mn-lt"/>
              <a:cs typeface="Gellix" pitchFamily="50" charset="0"/>
            </a:endParaRPr>
          </a:p>
          <a:p>
            <a:endParaRPr lang="fr-CH" sz="1800" dirty="0">
              <a:latin typeface="+mn-lt"/>
              <a:cs typeface="Gellix" pitchFamily="50" charset="0"/>
            </a:endParaRPr>
          </a:p>
          <a:p>
            <a:pPr marL="400050" indent="-400050">
              <a:spcAft>
                <a:spcPts val="600"/>
              </a:spcAft>
              <a:buAutoNum type="romanUcPeriod"/>
            </a:pPr>
            <a:r>
              <a:rPr lang="fr-CH" sz="1800" dirty="0">
                <a:latin typeface="+mn-lt"/>
                <a:cs typeface="Gellix" pitchFamily="50" charset="0"/>
              </a:rPr>
              <a:t>Introduction</a:t>
            </a:r>
          </a:p>
          <a:p>
            <a:pPr marL="400050" indent="-400050">
              <a:spcAft>
                <a:spcPts val="600"/>
              </a:spcAft>
              <a:buAutoNum type="romanUcPeriod"/>
            </a:pPr>
            <a:r>
              <a:rPr lang="fr-CH" sz="1800" dirty="0">
                <a:latin typeface="+mn-lt"/>
                <a:cs typeface="Gellix" pitchFamily="50" charset="0"/>
              </a:rPr>
              <a:t>La protection juridique requise</a:t>
            </a:r>
          </a:p>
          <a:p>
            <a:pPr marL="400050" indent="-400050">
              <a:spcAft>
                <a:spcPts val="600"/>
              </a:spcAft>
              <a:buAutoNum type="romanUcPeriod"/>
            </a:pPr>
            <a:r>
              <a:rPr lang="fr-CH" sz="1800" dirty="0">
                <a:latin typeface="+mn-lt"/>
                <a:cs typeface="Gellix" pitchFamily="50" charset="0"/>
              </a:rPr>
              <a:t>Les faits générateurs : ce que le demandeur doit alléguer</a:t>
            </a:r>
          </a:p>
          <a:p>
            <a:pPr marL="400050" indent="-400050">
              <a:spcAft>
                <a:spcPts val="600"/>
              </a:spcAft>
              <a:buAutoNum type="romanUcPeriod"/>
            </a:pPr>
            <a:r>
              <a:rPr lang="fr-CH" sz="1800" dirty="0">
                <a:latin typeface="+mn-lt"/>
                <a:cs typeface="Gellix" pitchFamily="50" charset="0"/>
              </a:rPr>
              <a:t>Les objections : ce que le défendeur doit alléguer</a:t>
            </a:r>
          </a:p>
          <a:p>
            <a:pPr marL="400050" indent="-400050">
              <a:spcAft>
                <a:spcPts val="600"/>
              </a:spcAft>
              <a:buAutoNum type="romanUcPeriod"/>
            </a:pPr>
            <a:r>
              <a:rPr lang="fr-CH" sz="1800" dirty="0">
                <a:latin typeface="+mn-lt"/>
                <a:cs typeface="Gellix" pitchFamily="50" charset="0"/>
              </a:rPr>
              <a:t>L’application de la théorie des normes </a:t>
            </a:r>
            <a:endParaRPr lang="fr-CH" sz="1800" dirty="0">
              <a:latin typeface="+mn-lt"/>
            </a:endParaRPr>
          </a:p>
          <a:p>
            <a:pPr>
              <a:spcBef>
                <a:spcPts val="600"/>
              </a:spcBef>
              <a:spcAft>
                <a:spcPts val="600"/>
              </a:spcAft>
            </a:pPr>
            <a:endParaRPr lang="fr-CH" sz="1800" dirty="0">
              <a:latin typeface="+mn-lt"/>
              <a:cs typeface="Gellix" pitchFamily="50" charset="0"/>
            </a:endParaRPr>
          </a:p>
          <a:p>
            <a:pPr>
              <a:lnSpc>
                <a:spcPct val="150000"/>
              </a:lnSpc>
              <a:spcBef>
                <a:spcPts val="600"/>
              </a:spcBef>
              <a:spcAft>
                <a:spcPts val="600"/>
              </a:spcAft>
            </a:pPr>
            <a:endParaRPr lang="fr-CH" sz="1800" dirty="0">
              <a:latin typeface="+mn-lt"/>
              <a:cs typeface="Gellix" pitchFamily="50" charset="0"/>
            </a:endParaRPr>
          </a:p>
        </p:txBody>
      </p:sp>
    </p:spTree>
    <p:extLst>
      <p:ext uri="{BB962C8B-B14F-4D97-AF65-F5344CB8AC3E}">
        <p14:creationId xmlns:p14="http://schemas.microsoft.com/office/powerpoint/2010/main" val="3970446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54188"/>
            <a:ext cx="9144000" cy="7093406"/>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95288" y="1700808"/>
            <a:ext cx="7416824" cy="193899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L’approche suivie par le Tribunal fédéral (3/3)</a:t>
            </a:r>
            <a:endParaRPr lang="fr-FR" dirty="0"/>
          </a:p>
          <a:p>
            <a:pPr algn="just">
              <a:spcBef>
                <a:spcPts val="600"/>
              </a:spcBef>
              <a:spcAft>
                <a:spcPts val="600"/>
              </a:spcAft>
            </a:pPr>
            <a:endParaRPr lang="fr-FR" dirty="0"/>
          </a:p>
          <a:p>
            <a:pPr marL="285750" indent="-285750" algn="just">
              <a:spcBef>
                <a:spcPts val="600"/>
              </a:spcBef>
              <a:spcAft>
                <a:spcPts val="600"/>
              </a:spcAft>
              <a:buFont typeface="Arial" panose="020B0604020202020204" pitchFamily="34" charset="0"/>
              <a:buChar char="•"/>
            </a:pP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4" name="ZoneTexte 3">
            <a:extLst>
              <a:ext uri="{FF2B5EF4-FFF2-40B4-BE49-F238E27FC236}">
                <a16:creationId xmlns:a16="http://schemas.microsoft.com/office/drawing/2014/main" id="{170A9F31-9ADD-983F-6518-7D751B867CF3}"/>
              </a:ext>
            </a:extLst>
          </p:cNvPr>
          <p:cNvSpPr txBox="1"/>
          <p:nvPr>
            <p:custDataLst>
              <p:tags r:id="rId4"/>
            </p:custDataLst>
          </p:nvPr>
        </p:nvSpPr>
        <p:spPr>
          <a:xfrm>
            <a:off x="323156" y="2560629"/>
            <a:ext cx="7561088" cy="923330"/>
          </a:xfrm>
          <a:prstGeom prst="rect">
            <a:avLst/>
          </a:prstGeom>
          <a:noFill/>
        </p:spPr>
        <p:txBody>
          <a:bodyPr wrap="square" rtlCol="0">
            <a:spAutoFit/>
          </a:bodyPr>
          <a:lstStyle/>
          <a:p>
            <a:pPr marL="742950" lvl="1" indent="-285750">
              <a:buFont typeface="Arial" panose="020B0604020202020204" pitchFamily="34" charset="0"/>
              <a:buChar char="•"/>
            </a:pPr>
            <a:r>
              <a:rPr lang="fr-FR" dirty="0"/>
              <a:t>L’intervention de critères extérieurs à la norme</a:t>
            </a:r>
          </a:p>
          <a:p>
            <a:pPr lvl="1"/>
            <a:r>
              <a:rPr lang="fr-FR" dirty="0"/>
              <a:t> </a:t>
            </a:r>
          </a:p>
          <a:p>
            <a:endParaRPr lang="fr-FR" dirty="0"/>
          </a:p>
        </p:txBody>
      </p:sp>
      <p:sp>
        <p:nvSpPr>
          <p:cNvPr id="9" name="ZoneTexte 8">
            <a:extLst>
              <a:ext uri="{FF2B5EF4-FFF2-40B4-BE49-F238E27FC236}">
                <a16:creationId xmlns:a16="http://schemas.microsoft.com/office/drawing/2014/main" id="{B770C92D-6680-A2B8-C86C-62BAD46AA4B9}"/>
              </a:ext>
            </a:extLst>
          </p:cNvPr>
          <p:cNvSpPr txBox="1"/>
          <p:nvPr>
            <p:custDataLst>
              <p:tags r:id="rId5"/>
            </p:custDataLst>
          </p:nvPr>
        </p:nvSpPr>
        <p:spPr>
          <a:xfrm>
            <a:off x="551776" y="3140968"/>
            <a:ext cx="7103848" cy="3139321"/>
          </a:xfrm>
          <a:prstGeom prst="rect">
            <a:avLst/>
          </a:prstGeom>
          <a:noFill/>
        </p:spPr>
        <p:txBody>
          <a:bodyPr wrap="square">
            <a:spAutoFit/>
          </a:bodyPr>
          <a:lstStyle/>
          <a:p>
            <a:pPr marL="742950" lvl="1" indent="-285750">
              <a:buFont typeface="Wingdings" pitchFamily="2" charset="2"/>
              <a:buChar char="Ø"/>
            </a:pPr>
            <a:r>
              <a:rPr lang="fr-FR" b="1" dirty="0"/>
              <a:t>Considérations d’équité</a:t>
            </a:r>
            <a:r>
              <a:rPr lang="fr-FR" dirty="0"/>
              <a:t> et autres paramètres relatifs à la nature de la prétention : </a:t>
            </a:r>
          </a:p>
          <a:p>
            <a:pPr marL="742950" lvl="1" indent="-285750">
              <a:buFont typeface="Arial" panose="020B0604020202020204" pitchFamily="34" charset="0"/>
              <a:buChar char="•"/>
            </a:pPr>
            <a:endParaRPr lang="fr-FR" dirty="0"/>
          </a:p>
          <a:p>
            <a:r>
              <a:rPr lang="fr-FR" i="1" dirty="0"/>
              <a:t>« </a:t>
            </a:r>
            <a:r>
              <a:rPr lang="de-CH" sz="1800" i="1" kern="0" dirty="0">
                <a:solidFill>
                  <a:srgbClr val="000000"/>
                </a:solidFill>
                <a:effectLst/>
                <a:ea typeface="Times New Roman" panose="02020603050405020304" pitchFamily="18" charset="0"/>
              </a:rPr>
              <a:t>Die Trennung in rechtserzeugende und rechtshindernde bzw. rechtsaufhebende Tatsachen ist allgemein nicht immer einfach und - wie die damit eng verquickte Beweislastverteilung - unter Berücksichtigung von Gesichtspunkten der </a:t>
            </a:r>
            <a:r>
              <a:rPr lang="de-CH" sz="1800" b="1" i="1" kern="0" dirty="0">
                <a:solidFill>
                  <a:srgbClr val="000000"/>
                </a:solidFill>
                <a:effectLst/>
                <a:ea typeface="Times New Roman" panose="02020603050405020304" pitchFamily="18" charset="0"/>
              </a:rPr>
              <a:t>Billigkeit und Angemessenheit </a:t>
            </a:r>
            <a:r>
              <a:rPr lang="de-CH" sz="1800" i="1" kern="0" dirty="0">
                <a:solidFill>
                  <a:srgbClr val="000000"/>
                </a:solidFill>
                <a:effectLst/>
                <a:ea typeface="Times New Roman" panose="02020603050405020304" pitchFamily="18" charset="0"/>
              </a:rPr>
              <a:t>vorzunehmen. </a:t>
            </a:r>
            <a:r>
              <a:rPr lang="fr-CH" i="1" dirty="0"/>
              <a:t>» </a:t>
            </a:r>
          </a:p>
          <a:p>
            <a:endParaRPr lang="fr-CH" i="1" dirty="0"/>
          </a:p>
          <a:p>
            <a:r>
              <a:rPr lang="fr-CH" dirty="0"/>
              <a:t>(TF 4A_679/2010 consid. 6.5.1.3, arrêt en matière médicale : le caractère détectable d’une sténose demeure un fait générateur).</a:t>
            </a:r>
          </a:p>
          <a:p>
            <a:pPr marL="742950" lvl="1" indent="-285750">
              <a:buFont typeface="Arial" panose="020B0604020202020204" pitchFamily="34" charset="0"/>
              <a:buChar char="•"/>
            </a:pPr>
            <a:endParaRPr lang="fr-FR" i="1" dirty="0"/>
          </a:p>
        </p:txBody>
      </p:sp>
    </p:spTree>
    <p:extLst>
      <p:ext uri="{BB962C8B-B14F-4D97-AF65-F5344CB8AC3E}">
        <p14:creationId xmlns:p14="http://schemas.microsoft.com/office/powerpoint/2010/main" val="388314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539552" y="1772816"/>
            <a:ext cx="7416824" cy="58907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Exemple d’application : l’opposition au congé</a:t>
            </a:r>
          </a:p>
        </p:txBody>
      </p:sp>
      <p:sp>
        <p:nvSpPr>
          <p:cNvPr id="3" name="ZoneTexte 2">
            <a:extLst>
              <a:ext uri="{FF2B5EF4-FFF2-40B4-BE49-F238E27FC236}">
                <a16:creationId xmlns:a16="http://schemas.microsoft.com/office/drawing/2014/main" id="{1CFFEBDA-FA68-83C1-1DFF-5E1F3185B64B}"/>
              </a:ext>
            </a:extLst>
          </p:cNvPr>
          <p:cNvSpPr txBox="1"/>
          <p:nvPr>
            <p:custDataLst>
              <p:tags r:id="rId4"/>
            </p:custDataLst>
          </p:nvPr>
        </p:nvSpPr>
        <p:spPr>
          <a:xfrm>
            <a:off x="539552" y="2361888"/>
            <a:ext cx="6984776" cy="3693319"/>
          </a:xfrm>
          <a:prstGeom prst="rect">
            <a:avLst/>
          </a:prstGeom>
          <a:noFill/>
        </p:spPr>
        <p:txBody>
          <a:bodyPr wrap="square" rtlCol="0">
            <a:spAutoFit/>
          </a:bodyPr>
          <a:lstStyle/>
          <a:p>
            <a:r>
              <a:rPr lang="fr-FR" dirty="0"/>
              <a:t>TF 4A_412/2022* </a:t>
            </a:r>
            <a:r>
              <a:rPr lang="fr-FR" dirty="0" err="1"/>
              <a:t>consid</a:t>
            </a:r>
            <a:r>
              <a:rPr lang="fr-FR" dirty="0"/>
              <a:t>. 4.2 : l’opposition au congé est un fait générateur du droit à une indemnité pour licenciement abusif.</a:t>
            </a:r>
          </a:p>
          <a:p>
            <a:endParaRPr lang="fr-FR" dirty="0"/>
          </a:p>
          <a:p>
            <a:r>
              <a:rPr lang="fr-CH" dirty="0"/>
              <a:t>Art. 336b al. 1 CO : « </a:t>
            </a:r>
            <a:r>
              <a:rPr lang="fr-CH" i="1" dirty="0"/>
              <a:t>la partie qui entend demander l’indemnité fondée sur les art. 336 et 336a doit faire 1°</a:t>
            </a:r>
            <a:r>
              <a:rPr lang="fr-CH" b="1" i="1" dirty="0"/>
              <a:t>opposition</a:t>
            </a:r>
            <a:r>
              <a:rPr lang="fr-CH" i="1" dirty="0"/>
              <a:t> au congé 2°</a:t>
            </a:r>
            <a:r>
              <a:rPr lang="fr-CH" b="1" i="1" dirty="0"/>
              <a:t>par écrit </a:t>
            </a:r>
            <a:r>
              <a:rPr lang="fr-CH" i="1" dirty="0"/>
              <a:t>auprès de l’autre partie 3°</a:t>
            </a:r>
            <a:r>
              <a:rPr lang="fr-CH" b="1" i="1" dirty="0"/>
              <a:t>au plus tard jusqu’à la fin du délai de congé </a:t>
            </a:r>
            <a:r>
              <a:rPr lang="fr-CH" dirty="0"/>
              <a:t>». </a:t>
            </a:r>
          </a:p>
          <a:p>
            <a:endParaRPr lang="fr-CH" dirty="0"/>
          </a:p>
          <a:p>
            <a:r>
              <a:rPr lang="fr-CH" dirty="0"/>
              <a:t>Trois conditions concourent à la naissance du droit à l’indemnité = conditions de la naissance du droit.</a:t>
            </a:r>
          </a:p>
          <a:p>
            <a:endParaRPr lang="fr-CH" dirty="0"/>
          </a:p>
          <a:p>
            <a:r>
              <a:rPr lang="fr-CH" dirty="0"/>
              <a:t>La présence des faits pertinents est favorable à l’employé qui doit les alléguer. Il supporte le fardeau de la preuve.</a:t>
            </a:r>
          </a:p>
          <a:p>
            <a:endParaRPr lang="fr-CH" dirty="0"/>
          </a:p>
        </p:txBody>
      </p:sp>
      <p:pic>
        <p:nvPicPr>
          <p:cNvPr id="4" name="Picture 6" descr="illustrations, cliparts, dessins animés et icônes de icône de symbole du soleil. - lever du soleil">
            <a:extLst>
              <a:ext uri="{FF2B5EF4-FFF2-40B4-BE49-F238E27FC236}">
                <a16:creationId xmlns:a16="http://schemas.microsoft.com/office/drawing/2014/main" id="{25B4B49E-1E03-2451-05F5-B9DB9A3C77A2}"/>
              </a:ext>
            </a:extLst>
          </p:cNvPr>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021388" y="4208547"/>
            <a:ext cx="861864" cy="64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a:xfrm>
            <a:off x="0" y="10100"/>
            <a:ext cx="9144000" cy="6907213"/>
          </a:xfrm>
          <a:prstGeom prst="rect">
            <a:avLst/>
          </a:prstGeom>
        </p:spPr>
      </p:pic>
      <p:sp>
        <p:nvSpPr>
          <p:cNvPr id="5" name="Titre 1"/>
          <p:cNvSpPr txBox="1">
            <a:spLocks/>
          </p:cNvSpPr>
          <p:nvPr>
            <p:custDataLst>
              <p:tags r:id="rId2"/>
            </p:custDataLst>
          </p:nvPr>
        </p:nvSpPr>
        <p:spPr>
          <a:xfrm>
            <a:off x="395288" y="980728"/>
            <a:ext cx="7057032"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V. L’application de la théorie des normes</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539552" y="1772816"/>
            <a:ext cx="7416824" cy="58907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Exemple d’application : le double courtage prohibé</a:t>
            </a:r>
          </a:p>
        </p:txBody>
      </p:sp>
      <p:sp>
        <p:nvSpPr>
          <p:cNvPr id="3" name="ZoneTexte 2">
            <a:extLst>
              <a:ext uri="{FF2B5EF4-FFF2-40B4-BE49-F238E27FC236}">
                <a16:creationId xmlns:a16="http://schemas.microsoft.com/office/drawing/2014/main" id="{1CFFEBDA-FA68-83C1-1DFF-5E1F3185B64B}"/>
              </a:ext>
            </a:extLst>
          </p:cNvPr>
          <p:cNvSpPr txBox="1"/>
          <p:nvPr>
            <p:custDataLst>
              <p:tags r:id="rId4"/>
            </p:custDataLst>
          </p:nvPr>
        </p:nvSpPr>
        <p:spPr>
          <a:xfrm>
            <a:off x="564210" y="4154090"/>
            <a:ext cx="6984776" cy="2308324"/>
          </a:xfrm>
          <a:prstGeom prst="rect">
            <a:avLst/>
          </a:prstGeom>
          <a:noFill/>
        </p:spPr>
        <p:txBody>
          <a:bodyPr wrap="square" rtlCol="0">
            <a:spAutoFit/>
          </a:bodyPr>
          <a:lstStyle/>
          <a:p>
            <a:r>
              <a:rPr lang="fr-FR" dirty="0"/>
              <a:t>ATF 142 III 462</a:t>
            </a:r>
          </a:p>
          <a:p>
            <a:endParaRPr lang="fr-FR" dirty="0"/>
          </a:p>
          <a:p>
            <a:r>
              <a:rPr lang="fr-FR" dirty="0"/>
              <a:t>L’art. 415 CO, qui prévoit la perte du droit au salaire en cas de double courtage, contient une </a:t>
            </a:r>
            <a:r>
              <a:rPr lang="fr-FR" b="1" dirty="0"/>
              <a:t>condition négative</a:t>
            </a:r>
            <a:r>
              <a:rPr lang="fr-FR" dirty="0"/>
              <a:t>, dont la preuve incombe au défendeur (art. 8 CC). Par conséquent, celui-ci supporte également le fardeau de l'allégation. Or le défendeur n'a nullement prétendu que la condition précitée était remplie. </a:t>
            </a:r>
          </a:p>
          <a:p>
            <a:pPr marL="285750" indent="-285750">
              <a:buFont typeface="Wingdings" pitchFamily="2" charset="2"/>
              <a:buChar char="Ø"/>
            </a:pPr>
            <a:r>
              <a:rPr lang="fr-CH" dirty="0"/>
              <a:t>Violation de la maxime des débats</a:t>
            </a:r>
          </a:p>
        </p:txBody>
      </p:sp>
      <p:sp>
        <p:nvSpPr>
          <p:cNvPr id="4" name="ZoneTexte 3">
            <a:extLst>
              <a:ext uri="{FF2B5EF4-FFF2-40B4-BE49-F238E27FC236}">
                <a16:creationId xmlns:a16="http://schemas.microsoft.com/office/drawing/2014/main" id="{B2E7363F-F8E1-456D-316F-B64CB9615453}"/>
              </a:ext>
            </a:extLst>
          </p:cNvPr>
          <p:cNvSpPr txBox="1"/>
          <p:nvPr>
            <p:custDataLst>
              <p:tags r:id="rId5"/>
            </p:custDataLst>
          </p:nvPr>
        </p:nvSpPr>
        <p:spPr>
          <a:xfrm>
            <a:off x="619764" y="2455339"/>
            <a:ext cx="7256400" cy="1477328"/>
          </a:xfrm>
          <a:prstGeom prst="rect">
            <a:avLst/>
          </a:prstGeom>
          <a:noFill/>
          <a:ln>
            <a:solidFill>
              <a:srgbClr val="7B0B0A"/>
            </a:solidFill>
          </a:ln>
        </p:spPr>
        <p:txBody>
          <a:bodyPr wrap="square" rtlCol="0">
            <a:spAutoFit/>
          </a:bodyPr>
          <a:lstStyle/>
          <a:p>
            <a:r>
              <a:rPr lang="fr-CH" b="0" i="0" dirty="0">
                <a:solidFill>
                  <a:srgbClr val="454545"/>
                </a:solidFill>
                <a:effectLst/>
                <a:latin typeface="Frutiger Neue"/>
              </a:rPr>
              <a:t>Art. 415 CO</a:t>
            </a:r>
          </a:p>
          <a:p>
            <a:r>
              <a:rPr lang="fr-CH" b="0" i="0" dirty="0">
                <a:solidFill>
                  <a:srgbClr val="454545"/>
                </a:solidFill>
                <a:effectLst/>
                <a:latin typeface="Frutiger Neue"/>
              </a:rPr>
              <a:t>Le courtier perd son droit au salaire et au remboursement de ses dépenses, s’il agit dans l’intérêt du tiers contractant au mépris de ses obligations, ou s’il se fait promettre par lui une rémunération dans des circonstances où les règles de la bonne foi s’y opposaient.</a:t>
            </a:r>
            <a:endParaRPr lang="fr-FR" dirty="0"/>
          </a:p>
        </p:txBody>
      </p:sp>
      <p:pic>
        <p:nvPicPr>
          <p:cNvPr id="6" name="Picture 6" descr="illustrations, cliparts, dessins animés et icônes de soleil une ligne continue noire, contour du coucher et du lever du soleil. un dessin au trait. illustration vectorielle - soleil couchant dessin">
            <a:extLst>
              <a:ext uri="{FF2B5EF4-FFF2-40B4-BE49-F238E27FC236}">
                <a16:creationId xmlns:a16="http://schemas.microsoft.com/office/drawing/2014/main" id="{B021A672-FAF4-1205-0608-9223B5E97468}"/>
              </a:ext>
            </a:extLst>
          </p:cNvPr>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246224" y="5107604"/>
            <a:ext cx="1077888" cy="76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7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a:xfrm>
            <a:off x="0" y="-24607"/>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rPr>
              <a:t>VII. Conclusion</a:t>
            </a:r>
          </a:p>
        </p:txBody>
      </p:sp>
      <p:sp>
        <p:nvSpPr>
          <p:cNvPr id="3" name="ZoneTexte 2">
            <a:extLst>
              <a:ext uri="{FF2B5EF4-FFF2-40B4-BE49-F238E27FC236}">
                <a16:creationId xmlns:a16="http://schemas.microsoft.com/office/drawing/2014/main" id="{57375065-9F78-3051-402F-C48EE2F524E1}"/>
              </a:ext>
            </a:extLst>
          </p:cNvPr>
          <p:cNvSpPr txBox="1"/>
          <p:nvPr>
            <p:custDataLst>
              <p:tags r:id="rId3"/>
            </p:custDataLst>
          </p:nvPr>
        </p:nvSpPr>
        <p:spPr>
          <a:xfrm>
            <a:off x="395288" y="1916832"/>
            <a:ext cx="7068783" cy="3477875"/>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fr-FR" dirty="0"/>
              <a:t>L’art. 8 CC mérite une concrétisation précise et prévisible. </a:t>
            </a:r>
          </a:p>
          <a:p>
            <a:pPr marL="285750" indent="-285750" algn="just">
              <a:spcBef>
                <a:spcPts val="600"/>
              </a:spcBef>
              <a:spcAft>
                <a:spcPts val="600"/>
              </a:spcAft>
              <a:buFont typeface="Arial" panose="020B0604020202020204" pitchFamily="34" charset="0"/>
              <a:buChar char="•"/>
            </a:pPr>
            <a:r>
              <a:rPr lang="fr-FR" dirty="0"/>
              <a:t>Celle-ci passe essentiellement par la théorie des normes, qui a fait ses preuves. Il en découle la classification des faits en faits générateurs, dirimants et extinctifs. </a:t>
            </a:r>
          </a:p>
          <a:p>
            <a:pPr marL="285750" indent="-285750" algn="just">
              <a:spcBef>
                <a:spcPts val="600"/>
              </a:spcBef>
              <a:spcAft>
                <a:spcPts val="600"/>
              </a:spcAft>
              <a:buFont typeface="Arial" panose="020B0604020202020204" pitchFamily="34" charset="0"/>
              <a:buChar char="•"/>
            </a:pPr>
            <a:r>
              <a:rPr lang="fr-FR" dirty="0"/>
              <a:t>La théorie des normes est parfois insuffisante et suppose  l’intervention de paramètres étrangers au texte de la norme mais présents dans l’ordre juridique (équité, opportunité, expérience générale).</a:t>
            </a:r>
          </a:p>
          <a:p>
            <a:pPr marL="285750" indent="-285750" algn="just">
              <a:spcBef>
                <a:spcPts val="600"/>
              </a:spcBef>
              <a:spcAft>
                <a:spcPts val="600"/>
              </a:spcAft>
              <a:buFont typeface="Arial" panose="020B0604020202020204" pitchFamily="34" charset="0"/>
              <a:buChar char="•"/>
            </a:pPr>
            <a:endParaRPr lang="fr-FR" dirty="0"/>
          </a:p>
          <a:p>
            <a:pPr marL="285750" indent="-285750" algn="just">
              <a:spcBef>
                <a:spcPts val="600"/>
              </a:spcBef>
              <a:spcAft>
                <a:spcPts val="600"/>
              </a:spcAft>
              <a:buFont typeface="Arial" panose="020B0604020202020204" pitchFamily="34" charset="0"/>
              <a:buChar char="•"/>
            </a:pPr>
            <a:endParaRPr lang="fr-FR" dirty="0"/>
          </a:p>
        </p:txBody>
      </p:sp>
      <p:pic>
        <p:nvPicPr>
          <p:cNvPr id="2" name="Picture 6" descr="illustrations, cliparts, dessins animés et icônes de soleil une ligne continue noire, contour du coucher et du lever du soleil. un dessin au trait. illustration vectorielle - soleil couchant dessin">
            <a:extLst>
              <a:ext uri="{FF2B5EF4-FFF2-40B4-BE49-F238E27FC236}">
                <a16:creationId xmlns:a16="http://schemas.microsoft.com/office/drawing/2014/main" id="{31642A7F-5F20-7B21-93E9-F493957D5625}"/>
              </a:ext>
            </a:extLst>
          </p:cNvPr>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803302" y="4869160"/>
            <a:ext cx="1347235" cy="9619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llustrations, cliparts, dessins animés et icônes de icône de symbole du soleil. - lever du soleil">
            <a:extLst>
              <a:ext uri="{FF2B5EF4-FFF2-40B4-BE49-F238E27FC236}">
                <a16:creationId xmlns:a16="http://schemas.microsoft.com/office/drawing/2014/main" id="{B2C79CBF-82AE-CF31-C97C-6E2B285EA82F}"/>
              </a:ext>
            </a:extLst>
          </p:cNvPr>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482773" y="5153917"/>
            <a:ext cx="948050" cy="709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llustrations, cliparts, dessins animés et icônes de symbole climatique - soleil glacé dessin">
            <a:extLst>
              <a:ext uri="{FF2B5EF4-FFF2-40B4-BE49-F238E27FC236}">
                <a16:creationId xmlns:a16="http://schemas.microsoft.com/office/drawing/2014/main" id="{58991DD9-271F-1CE7-48CF-3141C8376820}"/>
              </a:ext>
            </a:extLst>
          </p:cNvPr>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765488" y="5085184"/>
            <a:ext cx="836712" cy="83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5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a:xfrm>
            <a:off x="0" y="332656"/>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Gellix" pitchFamily="50" charset="0"/>
              </a:rPr>
              <a:t>I. Introduction</a:t>
            </a:r>
          </a:p>
        </p:txBody>
      </p:sp>
      <p:pic>
        <p:nvPicPr>
          <p:cNvPr id="4" name="Image 3">
            <a:extLst>
              <a:ext uri="{FF2B5EF4-FFF2-40B4-BE49-F238E27FC236}">
                <a16:creationId xmlns:a16="http://schemas.microsoft.com/office/drawing/2014/main" id="{94254223-6F66-5EC8-6C41-62D322BCF5B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115616" y="3251076"/>
            <a:ext cx="1197882" cy="1255266"/>
          </a:xfrm>
          <a:prstGeom prst="rect">
            <a:avLst/>
          </a:prstGeom>
        </p:spPr>
      </p:pic>
      <p:sp>
        <p:nvSpPr>
          <p:cNvPr id="7" name="ZoneTexte 6">
            <a:extLst>
              <a:ext uri="{FF2B5EF4-FFF2-40B4-BE49-F238E27FC236}">
                <a16:creationId xmlns:a16="http://schemas.microsoft.com/office/drawing/2014/main" id="{D47CA097-B4E3-C083-E239-B05CE7B2E141}"/>
              </a:ext>
            </a:extLst>
          </p:cNvPr>
          <p:cNvSpPr txBox="1"/>
          <p:nvPr>
            <p:custDataLst>
              <p:tags r:id="rId4"/>
            </p:custDataLst>
          </p:nvPr>
        </p:nvSpPr>
        <p:spPr>
          <a:xfrm>
            <a:off x="585306" y="4869160"/>
            <a:ext cx="3456384" cy="1477328"/>
          </a:xfrm>
          <a:prstGeom prst="rect">
            <a:avLst/>
          </a:prstGeom>
          <a:noFill/>
        </p:spPr>
        <p:txBody>
          <a:bodyPr wrap="square" rtlCol="0">
            <a:spAutoFit/>
          </a:bodyPr>
          <a:lstStyle/>
          <a:p>
            <a:pPr marL="285750" lvl="0" indent="-285750">
              <a:spcBef>
                <a:spcPts val="600"/>
              </a:spcBef>
              <a:spcAft>
                <a:spcPts val="600"/>
              </a:spcAft>
              <a:buFont typeface="Wingdings" pitchFamily="2" charset="2"/>
              <a:buChar char="Ø"/>
            </a:pPr>
            <a:r>
              <a:rPr lang="fr-FR" dirty="0">
                <a:latin typeface="Calibri" panose="020F0502020204030204" pitchFamily="34" charset="0"/>
                <a:cs typeface="Calibri" panose="020F0502020204030204" pitchFamily="34" charset="0"/>
              </a:rPr>
              <a:t>En cas de prétention découlant d’un congé abusif, qui doit alléguer l’opposition ou l’absence d’opposition au congé? TF 4A_412/2022*</a:t>
            </a:r>
          </a:p>
        </p:txBody>
      </p:sp>
      <p:sp>
        <p:nvSpPr>
          <p:cNvPr id="9" name="ZoneTexte 8">
            <a:extLst>
              <a:ext uri="{FF2B5EF4-FFF2-40B4-BE49-F238E27FC236}">
                <a16:creationId xmlns:a16="http://schemas.microsoft.com/office/drawing/2014/main" id="{D9942692-D04C-A1BC-A4D9-1BE133E47E04}"/>
              </a:ext>
            </a:extLst>
          </p:cNvPr>
          <p:cNvSpPr txBox="1"/>
          <p:nvPr>
            <p:custDataLst>
              <p:tags r:id="rId5"/>
            </p:custDataLst>
          </p:nvPr>
        </p:nvSpPr>
        <p:spPr>
          <a:xfrm>
            <a:off x="777246" y="1869338"/>
            <a:ext cx="6980064" cy="1200329"/>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Maxime des débats (art. 55 al. 1 CPC) :</a:t>
            </a:r>
          </a:p>
          <a:p>
            <a:endParaRPr lang="fr-FR" dirty="0"/>
          </a:p>
          <a:p>
            <a:r>
              <a:rPr lang="fr-FR" dirty="0"/>
              <a:t>Les parties allèguent les faits sur lesquels elles fondent leurs prétentions et produisent les preuves qui s’y rapportent</a:t>
            </a:r>
          </a:p>
        </p:txBody>
      </p:sp>
      <p:sp>
        <p:nvSpPr>
          <p:cNvPr id="10" name="ZoneTexte 9">
            <a:extLst>
              <a:ext uri="{FF2B5EF4-FFF2-40B4-BE49-F238E27FC236}">
                <a16:creationId xmlns:a16="http://schemas.microsoft.com/office/drawing/2014/main" id="{1C087B7F-0F01-3143-F96A-A3913CFD8A0E}"/>
              </a:ext>
            </a:extLst>
          </p:cNvPr>
          <p:cNvSpPr txBox="1"/>
          <p:nvPr>
            <p:custDataLst>
              <p:tags r:id="rId6"/>
            </p:custDataLst>
          </p:nvPr>
        </p:nvSpPr>
        <p:spPr>
          <a:xfrm>
            <a:off x="4322299" y="4868547"/>
            <a:ext cx="3456384" cy="1754326"/>
          </a:xfrm>
          <a:prstGeom prst="rect">
            <a:avLst/>
          </a:prstGeom>
          <a:noFill/>
        </p:spPr>
        <p:txBody>
          <a:bodyPr wrap="square" rtlCol="0">
            <a:spAutoFit/>
          </a:bodyPr>
          <a:lstStyle/>
          <a:p>
            <a:pPr marL="285750" lvl="0" indent="-285750">
              <a:spcBef>
                <a:spcPts val="600"/>
              </a:spcBef>
              <a:spcAft>
                <a:spcPts val="600"/>
              </a:spcAft>
              <a:buFont typeface="Wingdings" pitchFamily="2" charset="2"/>
              <a:buChar char="Ø"/>
            </a:pPr>
            <a:r>
              <a:rPr lang="fr-CH" dirty="0">
                <a:latin typeface="Calibri" panose="020F0502020204030204" pitchFamily="34" charset="0"/>
                <a:cs typeface="Calibri" panose="020F0502020204030204" pitchFamily="34" charset="0"/>
              </a:rPr>
              <a:t>En cas de prétention en paiement d’une commission, qui doit alléguer le fait qu’il existerait un double courtage prohibé au sens de l’art. 415 CO? ATF 142 III 462</a:t>
            </a:r>
            <a:endParaRPr lang="fr-FR" dirty="0">
              <a:latin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36D78E25-702D-0423-2FC6-20CDE5D5EF2E}"/>
              </a:ext>
            </a:extLst>
          </p:cNvPr>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5089098" y="3130108"/>
            <a:ext cx="1335129" cy="1668912"/>
          </a:xfrm>
          <a:prstGeom prst="rect">
            <a:avLst/>
          </a:prstGeom>
        </p:spPr>
      </p:pic>
    </p:spTree>
    <p:extLst>
      <p:ext uri="{BB962C8B-B14F-4D97-AF65-F5344CB8AC3E}">
        <p14:creationId xmlns:p14="http://schemas.microsoft.com/office/powerpoint/2010/main" val="13858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a:xfrm>
            <a:off x="0" y="188640"/>
            <a:ext cx="9144000" cy="6907213"/>
          </a:xfrm>
          <a:prstGeom prst="rect">
            <a:avLst/>
          </a:prstGeom>
        </p:spPr>
      </p:pic>
      <p:sp>
        <p:nvSpPr>
          <p:cNvPr id="3" name="ZoneTexte 2"/>
          <p:cNvSpPr txBox="1"/>
          <p:nvPr>
            <p:custDataLst>
              <p:tags r:id="rId2"/>
            </p:custDataLst>
          </p:nvPr>
        </p:nvSpPr>
        <p:spPr>
          <a:xfrm>
            <a:off x="107504" y="2136233"/>
            <a:ext cx="7416824" cy="2800767"/>
          </a:xfrm>
          <a:prstGeom prst="rect">
            <a:avLst/>
          </a:prstGeom>
          <a:noFill/>
        </p:spPr>
        <p:txBody>
          <a:bodyPr wrap="square" rtlCol="0">
            <a:spAutoFit/>
          </a:bodyPr>
          <a:lstStyle/>
          <a:p>
            <a:pPr marL="285750" lvl="0" indent="-285750">
              <a:spcBef>
                <a:spcPts val="600"/>
              </a:spcBef>
              <a:spcAft>
                <a:spcPts val="600"/>
              </a:spcAft>
              <a:buFont typeface="Wingdings" pitchFamily="2" charset="2"/>
              <a:buChar char="Ø"/>
            </a:pPr>
            <a:r>
              <a:rPr lang="fr-FR" dirty="0">
                <a:latin typeface="Calibri" panose="020F0502020204030204" pitchFamily="34" charset="0"/>
                <a:cs typeface="Calibri" panose="020F0502020204030204" pitchFamily="34" charset="0"/>
              </a:rPr>
              <a:t>La maxime des débats exige que les plaideurs se posent, </a:t>
            </a:r>
            <a:r>
              <a:rPr lang="fr-FR" b="1" dirty="0">
                <a:latin typeface="Calibri" panose="020F0502020204030204" pitchFamily="34" charset="0"/>
                <a:cs typeface="Calibri" panose="020F0502020204030204" pitchFamily="34" charset="0"/>
              </a:rPr>
              <a:t>en amont, plusieurs questions</a:t>
            </a:r>
            <a:r>
              <a:rPr lang="fr-FR" dirty="0">
                <a:latin typeface="Calibri" panose="020F0502020204030204" pitchFamily="34" charset="0"/>
                <a:cs typeface="Calibri" panose="020F0502020204030204" pitchFamily="34" charset="0"/>
              </a:rPr>
              <a:t>, à savoir :</a:t>
            </a:r>
          </a:p>
          <a:p>
            <a:pPr lvl="0">
              <a:spcBef>
                <a:spcPts val="600"/>
              </a:spcBef>
              <a:spcAft>
                <a:spcPts val="600"/>
              </a:spcAft>
            </a:pPr>
            <a:endParaRPr lang="fr-FR" dirty="0">
              <a:latin typeface="Calibri" panose="020F0502020204030204" pitchFamily="34" charset="0"/>
              <a:cs typeface="Calibri" panose="020F0502020204030204" pitchFamily="34" charset="0"/>
            </a:endParaRPr>
          </a:p>
          <a:p>
            <a:pPr marL="742950" lvl="1" indent="-285750">
              <a:spcBef>
                <a:spcPts val="600"/>
              </a:spcBef>
              <a:spcAft>
                <a:spcPts val="600"/>
              </a:spcAft>
              <a:buFont typeface="Arial" panose="020B0604020202020204" pitchFamily="34" charset="0"/>
              <a:buChar char="•"/>
            </a:pPr>
            <a:r>
              <a:rPr lang="fr-FR" dirty="0">
                <a:latin typeface="Calibri" panose="020F0502020204030204" pitchFamily="34" charset="0"/>
                <a:cs typeface="Calibri" panose="020F0502020204030204" pitchFamily="34" charset="0"/>
              </a:rPr>
              <a:t>Quels sont les faits pertinents pour le procès ?</a:t>
            </a:r>
          </a:p>
          <a:p>
            <a:pPr marL="742950" lvl="1" indent="-285750">
              <a:spcBef>
                <a:spcPts val="600"/>
              </a:spcBef>
              <a:spcAft>
                <a:spcPts val="600"/>
              </a:spcAft>
              <a:buFont typeface="Arial" panose="020B0604020202020204" pitchFamily="34" charset="0"/>
              <a:buChar char="•"/>
            </a:pPr>
            <a:r>
              <a:rPr lang="fr-FR" dirty="0">
                <a:latin typeface="Calibri" panose="020F0502020204030204" pitchFamily="34" charset="0"/>
                <a:cs typeface="Calibri" panose="020F0502020204030204" pitchFamily="34" charset="0"/>
              </a:rPr>
              <a:t>Qui va supporter l’absence de tel ou tel fait pertinent au procès ?</a:t>
            </a:r>
          </a:p>
          <a:p>
            <a:pPr marL="742950" lvl="1" indent="-285750">
              <a:spcBef>
                <a:spcPts val="600"/>
              </a:spcBef>
              <a:spcAft>
                <a:spcPts val="600"/>
              </a:spcAft>
              <a:buFont typeface="Arial" panose="020B0604020202020204" pitchFamily="34" charset="0"/>
              <a:buChar char="•"/>
            </a:pPr>
            <a:r>
              <a:rPr lang="fr-FR" dirty="0">
                <a:latin typeface="Calibri" panose="020F0502020204030204" pitchFamily="34" charset="0"/>
                <a:cs typeface="Calibri" panose="020F0502020204030204" pitchFamily="34" charset="0"/>
              </a:rPr>
              <a:t>Qui va supporter l’absence de preuve de tel ou tel fait pertinent ?  </a:t>
            </a:r>
          </a:p>
          <a:p>
            <a:pPr marL="742950" lvl="1" indent="-285750">
              <a:spcBef>
                <a:spcPts val="600"/>
              </a:spcBef>
              <a:spcAft>
                <a:spcPts val="600"/>
              </a:spcAft>
              <a:buFont typeface="Arial" panose="020B0604020202020204" pitchFamily="34" charset="0"/>
              <a:buChar char="•"/>
            </a:pPr>
            <a:endParaRPr lang="fr-FR" dirty="0">
              <a:latin typeface="Calibri" panose="020F0502020204030204" pitchFamily="34" charset="0"/>
              <a:cs typeface="Calibri" panose="020F0502020204030204" pitchFamily="34" charset="0"/>
            </a:endParaRPr>
          </a:p>
        </p:txBody>
      </p:sp>
      <p:sp>
        <p:nvSpPr>
          <p:cNvPr id="5" name="Titre 1"/>
          <p:cNvSpPr txBox="1">
            <a:spLocks/>
          </p:cNvSpPr>
          <p:nvPr>
            <p:custDataLst>
              <p:tags r:id="rId3"/>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Gellix" pitchFamily="50" charset="0"/>
              </a:rPr>
              <a:t>I. Introduction</a:t>
            </a:r>
          </a:p>
        </p:txBody>
      </p:sp>
      <p:pic>
        <p:nvPicPr>
          <p:cNvPr id="10" name="Image 9">
            <a:extLst>
              <a:ext uri="{FF2B5EF4-FFF2-40B4-BE49-F238E27FC236}">
                <a16:creationId xmlns:a16="http://schemas.microsoft.com/office/drawing/2014/main" id="{1B4DAC1A-4A3A-CCB3-9543-945863316DB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7083629" y="3212976"/>
            <a:ext cx="1066800" cy="1066800"/>
          </a:xfrm>
          <a:prstGeom prst="rect">
            <a:avLst/>
          </a:prstGeom>
        </p:spPr>
      </p:pic>
    </p:spTree>
    <p:extLst>
      <p:ext uri="{BB962C8B-B14F-4D97-AF65-F5344CB8AC3E}">
        <p14:creationId xmlns:p14="http://schemas.microsoft.com/office/powerpoint/2010/main" val="66344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67544" y="1801848"/>
            <a:ext cx="7416824" cy="1200329"/>
          </a:xfrm>
          <a:prstGeom prst="rect">
            <a:avLst/>
          </a:prstGeom>
          <a:noFill/>
        </p:spPr>
        <p:txBody>
          <a:bodyPr wrap="square" rtlCol="0">
            <a:spAutoFit/>
          </a:bodyPr>
          <a:lstStyle/>
          <a:p>
            <a:pPr marL="234900" indent="-342900">
              <a:spcAft>
                <a:spcPts val="600"/>
              </a:spcAft>
              <a:buAutoNum type="alphaUcPeriod"/>
            </a:pPr>
            <a:r>
              <a:rPr lang="fr-CH" sz="2400" i="1" dirty="0">
                <a:solidFill>
                  <a:srgbClr val="7B0A09"/>
                </a:solidFill>
              </a:rPr>
              <a:t>La congruence entre l’état de fait établi et les éléments constitutifs des normes juridiques invoquées</a:t>
            </a:r>
            <a:r>
              <a:rPr lang="fr-CH" sz="2400" dirty="0"/>
              <a:t>		</a:t>
            </a:r>
            <a:endParaRPr lang="fr-FR" dirty="0"/>
          </a:p>
        </p:txBody>
      </p:sp>
      <p:sp>
        <p:nvSpPr>
          <p:cNvPr id="3" name="ZoneTexte 2">
            <a:extLst>
              <a:ext uri="{FF2B5EF4-FFF2-40B4-BE49-F238E27FC236}">
                <a16:creationId xmlns:a16="http://schemas.microsoft.com/office/drawing/2014/main" id="{16A8195B-CBC3-B4FD-09A6-85145DF1C170}"/>
              </a:ext>
            </a:extLst>
          </p:cNvPr>
          <p:cNvSpPr txBox="1"/>
          <p:nvPr>
            <p:custDataLst>
              <p:tags r:id="rId4"/>
            </p:custDataLst>
          </p:nvPr>
        </p:nvSpPr>
        <p:spPr>
          <a:xfrm>
            <a:off x="388379" y="2488756"/>
            <a:ext cx="7273056" cy="4247317"/>
          </a:xfrm>
          <a:prstGeom prst="rect">
            <a:avLst/>
          </a:prstGeom>
          <a:noFill/>
        </p:spPr>
        <p:txBody>
          <a:bodyPr wrap="square" rtlCol="0">
            <a:spAutoFit/>
          </a:bodyPr>
          <a:lstStyle/>
          <a:p>
            <a:pPr marL="285750" indent="-285750">
              <a:buFont typeface="Wingdings" pitchFamily="2" charset="2"/>
              <a:buChar char="Ø"/>
            </a:pPr>
            <a:endParaRPr lang="fr-FR" dirty="0"/>
          </a:p>
          <a:p>
            <a:pPr marL="285750" indent="-285750">
              <a:buFont typeface="Wingdings" pitchFamily="2" charset="2"/>
              <a:buChar char="Ø"/>
            </a:pPr>
            <a:r>
              <a:rPr lang="fr-FR" dirty="0"/>
              <a:t>Chaque partie requiert la protection juridique: le demandeur requiert la protection de sa prétention, le défendeur son rejet.</a:t>
            </a:r>
          </a:p>
          <a:p>
            <a:pPr marL="285750" indent="-285750">
              <a:buFont typeface="Wingdings" pitchFamily="2" charset="2"/>
              <a:buChar char="Ø"/>
            </a:pPr>
            <a:endParaRPr lang="fr-FR" dirty="0"/>
          </a:p>
          <a:p>
            <a:pPr marL="285750" indent="-285750">
              <a:buFont typeface="Wingdings" pitchFamily="2" charset="2"/>
              <a:buChar char="Ø"/>
            </a:pPr>
            <a:r>
              <a:rPr lang="fr-FR" dirty="0"/>
              <a:t>La position de chaque partie suppose l’application de diverses normes juridiques. </a:t>
            </a:r>
          </a:p>
          <a:p>
            <a:pPr marL="285750" indent="-285750">
              <a:buFont typeface="Wingdings" pitchFamily="2" charset="2"/>
              <a:buChar char="Ø"/>
            </a:pPr>
            <a:endParaRPr lang="fr-FR" dirty="0"/>
          </a:p>
          <a:p>
            <a:pPr marL="285750" indent="-285750">
              <a:buFont typeface="Wingdings" pitchFamily="2" charset="2"/>
              <a:buChar char="Ø"/>
            </a:pPr>
            <a:r>
              <a:rPr lang="fr-FR" dirty="0"/>
              <a:t>Pour qu’une norme juridique s’applique, il faut une </a:t>
            </a:r>
            <a:r>
              <a:rPr lang="fr-FR" b="1" dirty="0"/>
              <a:t>congruence</a:t>
            </a:r>
            <a:r>
              <a:rPr lang="fr-FR" dirty="0"/>
              <a:t> entre les éléments constitutifs qui la caractérisent et les faits établis (subsomption).</a:t>
            </a:r>
          </a:p>
          <a:p>
            <a:endParaRPr lang="fr-FR" dirty="0"/>
          </a:p>
          <a:p>
            <a:pPr marL="285750" indent="-285750">
              <a:buFont typeface="Wingdings" pitchFamily="2" charset="2"/>
              <a:buChar char="Ø"/>
            </a:pPr>
            <a:r>
              <a:rPr lang="fr-FR" dirty="0"/>
              <a:t>Qui supporte l’absence desdits faits et de leur preuve ? C’est toute la question du </a:t>
            </a:r>
            <a:r>
              <a:rPr lang="fr-FR" b="1" dirty="0"/>
              <a:t>fardeau de l’allégation </a:t>
            </a:r>
            <a:r>
              <a:rPr lang="fr-FR" dirty="0"/>
              <a:t>et de la </a:t>
            </a:r>
            <a:r>
              <a:rPr lang="fr-FR" b="1" dirty="0"/>
              <a:t>preuve.</a:t>
            </a:r>
          </a:p>
          <a:p>
            <a:pPr marL="285750" indent="-285750">
              <a:buFont typeface="Arial" panose="020B0604020202020204" pitchFamily="34" charset="0"/>
              <a:buChar char="•"/>
            </a:pPr>
            <a:endParaRPr lang="fr-FR" dirty="0"/>
          </a:p>
          <a:p>
            <a:endParaRPr lang="fr-FR" dirty="0"/>
          </a:p>
        </p:txBody>
      </p:sp>
    </p:spTree>
    <p:extLst>
      <p:ext uri="{BB962C8B-B14F-4D97-AF65-F5344CB8AC3E}">
        <p14:creationId xmlns:p14="http://schemas.microsoft.com/office/powerpoint/2010/main" val="70428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67544" y="1801848"/>
            <a:ext cx="7416824" cy="58907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B. Le fardeau de l’allégation </a:t>
            </a:r>
            <a:endParaRPr lang="fr-FR" dirty="0"/>
          </a:p>
        </p:txBody>
      </p:sp>
      <p:sp>
        <p:nvSpPr>
          <p:cNvPr id="4" name="ZoneTexte 3">
            <a:extLst>
              <a:ext uri="{FF2B5EF4-FFF2-40B4-BE49-F238E27FC236}">
                <a16:creationId xmlns:a16="http://schemas.microsoft.com/office/drawing/2014/main" id="{945A337B-6E12-D046-4CEE-99CCD431BA9F}"/>
              </a:ext>
            </a:extLst>
          </p:cNvPr>
          <p:cNvSpPr txBox="1"/>
          <p:nvPr>
            <p:custDataLst>
              <p:tags r:id="rId4"/>
            </p:custDataLst>
          </p:nvPr>
        </p:nvSpPr>
        <p:spPr>
          <a:xfrm>
            <a:off x="395288" y="2708920"/>
            <a:ext cx="7633096" cy="3139321"/>
          </a:xfrm>
          <a:prstGeom prst="rect">
            <a:avLst/>
          </a:prstGeom>
          <a:noFill/>
        </p:spPr>
        <p:txBody>
          <a:bodyPr wrap="square" rtlCol="0">
            <a:spAutoFit/>
          </a:bodyPr>
          <a:lstStyle/>
          <a:p>
            <a:r>
              <a:rPr lang="fr-FR" dirty="0"/>
              <a:t>Fardeau </a:t>
            </a:r>
            <a:r>
              <a:rPr lang="fr-FR" i="1" dirty="0"/>
              <a:t>subjectif</a:t>
            </a:r>
            <a:r>
              <a:rPr lang="fr-FR" dirty="0"/>
              <a:t> de l’allégation : La maxime des débats impose au </a:t>
            </a:r>
            <a:r>
              <a:rPr lang="fr-FR" b="1" dirty="0"/>
              <a:t>demandeur</a:t>
            </a:r>
            <a:r>
              <a:rPr lang="fr-FR" dirty="0"/>
              <a:t> d’alléguer les faits sur lesquels il se  fonde et de proposer les preuves à leur appui (art. 55 al. 1 CPC).</a:t>
            </a:r>
          </a:p>
          <a:p>
            <a:endParaRPr lang="fr-FR" dirty="0"/>
          </a:p>
          <a:p>
            <a:r>
              <a:rPr lang="fr-FR" dirty="0"/>
              <a:t>Fardeau </a:t>
            </a:r>
            <a:r>
              <a:rPr lang="fr-FR" i="1" dirty="0"/>
              <a:t>objectif</a:t>
            </a:r>
            <a:r>
              <a:rPr lang="fr-FR" dirty="0"/>
              <a:t> de l’allégation : Faute d’allégation suffisante le </a:t>
            </a:r>
            <a:r>
              <a:rPr lang="fr-FR" b="1" dirty="0"/>
              <a:t>demandeur </a:t>
            </a:r>
            <a:r>
              <a:rPr lang="fr-FR" dirty="0"/>
              <a:t>supporte le rejet de sa prétention.</a:t>
            </a:r>
          </a:p>
          <a:p>
            <a:endParaRPr lang="fr-FR" dirty="0"/>
          </a:p>
          <a:p>
            <a:pPr marL="285750" indent="-285750">
              <a:buFont typeface="Wingdings" pitchFamily="2" charset="2"/>
              <a:buChar char="Ø"/>
            </a:pPr>
            <a:r>
              <a:rPr lang="fr-FR" dirty="0"/>
              <a:t>Le </a:t>
            </a:r>
            <a:r>
              <a:rPr lang="fr-FR" b="1" dirty="0"/>
              <a:t>défendeur</a:t>
            </a:r>
            <a:r>
              <a:rPr lang="fr-FR" dirty="0"/>
              <a:t> supporte également les conséquences du défaut d’allégation </a:t>
            </a:r>
            <a:r>
              <a:rPr lang="fr-FR" b="1" dirty="0"/>
              <a:t>des faits distincts </a:t>
            </a:r>
            <a:r>
              <a:rPr lang="fr-FR" dirty="0"/>
              <a:t>de ceux du demandeur qui lui permettent d’écarter la prétention élevée contre lui (objection ou exception). </a:t>
            </a:r>
          </a:p>
          <a:p>
            <a:endParaRPr lang="fr-FR" dirty="0"/>
          </a:p>
        </p:txBody>
      </p:sp>
    </p:spTree>
    <p:extLst>
      <p:ext uri="{BB962C8B-B14F-4D97-AF65-F5344CB8AC3E}">
        <p14:creationId xmlns:p14="http://schemas.microsoft.com/office/powerpoint/2010/main" val="53505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395288" y="1772816"/>
            <a:ext cx="7416824" cy="589072"/>
          </a:xfrm>
          <a:prstGeom prst="rect">
            <a:avLst/>
          </a:prstGeom>
          <a:noFill/>
        </p:spPr>
        <p:txBody>
          <a:bodyPr wrap="square" rtlCol="0">
            <a:spAutoFit/>
          </a:bodyPr>
          <a:lstStyle/>
          <a:p>
            <a:pPr>
              <a:lnSpc>
                <a:spcPct val="150000"/>
              </a:lnSpc>
              <a:spcAft>
                <a:spcPts val="600"/>
              </a:spcAft>
            </a:pPr>
            <a:r>
              <a:rPr lang="fr-CH" sz="2400" i="1" dirty="0">
                <a:solidFill>
                  <a:srgbClr val="7B0A09"/>
                </a:solidFill>
              </a:rPr>
              <a:t>C. Le fardeau de la preuve</a:t>
            </a:r>
            <a:endParaRPr lang="fr-FR" dirty="0"/>
          </a:p>
        </p:txBody>
      </p:sp>
      <p:sp>
        <p:nvSpPr>
          <p:cNvPr id="3" name="ZoneTexte 2">
            <a:extLst>
              <a:ext uri="{FF2B5EF4-FFF2-40B4-BE49-F238E27FC236}">
                <a16:creationId xmlns:a16="http://schemas.microsoft.com/office/drawing/2014/main" id="{E8A3D692-21AC-4F40-6762-5BA7A8723A0B}"/>
              </a:ext>
            </a:extLst>
          </p:cNvPr>
          <p:cNvSpPr txBox="1"/>
          <p:nvPr>
            <p:custDataLst>
              <p:tags r:id="rId4"/>
            </p:custDataLst>
          </p:nvPr>
        </p:nvSpPr>
        <p:spPr>
          <a:xfrm>
            <a:off x="395288" y="2414648"/>
            <a:ext cx="7705104" cy="3693319"/>
          </a:xfrm>
          <a:prstGeom prst="rect">
            <a:avLst/>
          </a:prstGeom>
          <a:noFill/>
        </p:spPr>
        <p:txBody>
          <a:bodyPr wrap="square" rtlCol="0">
            <a:spAutoFit/>
          </a:bodyPr>
          <a:lstStyle/>
          <a:p>
            <a:r>
              <a:rPr lang="fr-FR" dirty="0"/>
              <a:t>Les fardeaux de l’allégation et de la preuve sont intimement liés.</a:t>
            </a:r>
          </a:p>
          <a:p>
            <a:endParaRPr lang="fr-FR" dirty="0"/>
          </a:p>
          <a:p>
            <a:r>
              <a:rPr lang="fr-FR" dirty="0"/>
              <a:t>Fardeau </a:t>
            </a:r>
            <a:r>
              <a:rPr lang="fr-FR" i="1" dirty="0"/>
              <a:t>subjectif</a:t>
            </a:r>
            <a:r>
              <a:rPr lang="fr-FR" dirty="0"/>
              <a:t> de la preuve : il incombe au </a:t>
            </a:r>
            <a:r>
              <a:rPr lang="fr-FR" b="1" dirty="0"/>
              <a:t>demandeur</a:t>
            </a:r>
            <a:r>
              <a:rPr lang="fr-FR" dirty="0"/>
              <a:t> qui allègue des faits de proposer les preuves à leur appui.</a:t>
            </a:r>
          </a:p>
          <a:p>
            <a:endParaRPr lang="fr-FR" dirty="0"/>
          </a:p>
          <a:p>
            <a:r>
              <a:rPr lang="fr-FR" dirty="0"/>
              <a:t>Fardeau </a:t>
            </a:r>
            <a:r>
              <a:rPr lang="fr-FR" i="1" dirty="0"/>
              <a:t>objectif </a:t>
            </a:r>
            <a:r>
              <a:rPr lang="fr-FR" dirty="0"/>
              <a:t>de la preuve : le </a:t>
            </a:r>
            <a:r>
              <a:rPr lang="fr-FR" b="1" dirty="0"/>
              <a:t>demandeur</a:t>
            </a:r>
            <a:r>
              <a:rPr lang="fr-FR" dirty="0"/>
              <a:t> supporte les conséquences de l’absence de preuve sur un fait pertinent qu’il allègue.</a:t>
            </a:r>
          </a:p>
          <a:p>
            <a:endParaRPr lang="fr-FR" dirty="0"/>
          </a:p>
          <a:p>
            <a:pPr marL="285750" indent="-285750">
              <a:buFont typeface="Wingdings" pitchFamily="2" charset="2"/>
              <a:buChar char="Ø"/>
            </a:pPr>
            <a:r>
              <a:rPr lang="fr-FR" dirty="0"/>
              <a:t>Le </a:t>
            </a:r>
            <a:r>
              <a:rPr lang="fr-FR" b="1" dirty="0"/>
              <a:t>défendeur</a:t>
            </a:r>
            <a:r>
              <a:rPr lang="fr-FR" dirty="0"/>
              <a:t> supporte également les conséquences du défaut de preuve des faits distincts de ceux du demandeur qui lui permettent d’écarter la prétention élevée contre lui (objection ou exception).</a:t>
            </a:r>
          </a:p>
          <a:p>
            <a:pPr marL="285750" indent="-285750">
              <a:buFont typeface="Wingdings" pitchFamily="2" charset="2"/>
              <a:buChar char="Ø"/>
            </a:pPr>
            <a:r>
              <a:rPr lang="fr-FR" dirty="0"/>
              <a:t>Les règles sur le fardeau de la preuve n’ont de portée que s’agissant des faits </a:t>
            </a:r>
            <a:r>
              <a:rPr lang="fr-FR" b="1" dirty="0"/>
              <a:t>pertinents</a:t>
            </a:r>
            <a:r>
              <a:rPr lang="fr-FR" dirty="0"/>
              <a:t> à savoir les faits suffisamment contestés.</a:t>
            </a:r>
          </a:p>
        </p:txBody>
      </p:sp>
    </p:spTree>
    <p:extLst>
      <p:ext uri="{BB962C8B-B14F-4D97-AF65-F5344CB8AC3E}">
        <p14:creationId xmlns:p14="http://schemas.microsoft.com/office/powerpoint/2010/main" val="234313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a:xfrm>
            <a:off x="0" y="18864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18885" y="1916832"/>
            <a:ext cx="7416824" cy="1077218"/>
          </a:xfrm>
          <a:prstGeom prst="rect">
            <a:avLst/>
          </a:prstGeom>
          <a:noFill/>
        </p:spPr>
        <p:txBody>
          <a:bodyPr wrap="square" rtlCol="0">
            <a:spAutoFit/>
          </a:bodyPr>
          <a:lstStyle/>
          <a:p>
            <a:pPr>
              <a:lnSpc>
                <a:spcPct val="150000"/>
              </a:lnSpc>
              <a:spcAft>
                <a:spcPts val="600"/>
              </a:spcAft>
            </a:pPr>
            <a:r>
              <a:rPr lang="fr-CH" sz="2400" i="1" dirty="0">
                <a:solidFill>
                  <a:srgbClr val="7B0A09"/>
                </a:solidFill>
              </a:rPr>
              <a:t>D. La répartition du fardeau de la preuve</a:t>
            </a:r>
            <a:r>
              <a:rPr lang="fr-CH" sz="2400" dirty="0"/>
              <a:t>	</a:t>
            </a: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327C795-7347-014D-C23D-A3A746A9E06E}"/>
              </a:ext>
            </a:extLst>
          </p:cNvPr>
          <p:cNvSpPr txBox="1"/>
          <p:nvPr>
            <p:custDataLst>
              <p:tags r:id="rId4"/>
            </p:custDataLst>
          </p:nvPr>
        </p:nvSpPr>
        <p:spPr>
          <a:xfrm>
            <a:off x="395288" y="2708920"/>
            <a:ext cx="7772400" cy="2862322"/>
          </a:xfrm>
          <a:prstGeom prst="rect">
            <a:avLst/>
          </a:prstGeom>
          <a:noFill/>
        </p:spPr>
        <p:txBody>
          <a:bodyPr wrap="square" rtlCol="0">
            <a:spAutoFit/>
          </a:bodyPr>
          <a:lstStyle/>
          <a:p>
            <a:r>
              <a:rPr lang="fr-FR" dirty="0"/>
              <a:t>La répartition du fardeau de la preuve est fixée par l’art. 8 CC « </a:t>
            </a:r>
            <a:r>
              <a:rPr lang="fr-FR" i="1" dirty="0"/>
              <a:t>Chaque partie doit, si la loi ne prescrit pas le contraire, prouver les faits qu’elle allègue pour en déduire son droit </a:t>
            </a:r>
            <a:r>
              <a:rPr lang="fr-FR" dirty="0"/>
              <a:t>».</a:t>
            </a:r>
          </a:p>
          <a:p>
            <a:endParaRPr lang="fr-FR" dirty="0"/>
          </a:p>
          <a:p>
            <a:r>
              <a:rPr lang="fr-FR" dirty="0"/>
              <a:t>L’art. 8 CC manque de précision et nécessite </a:t>
            </a:r>
            <a:r>
              <a:rPr lang="fr-FR" b="1" dirty="0"/>
              <a:t>une concrétisation</a:t>
            </a:r>
            <a:r>
              <a:rPr lang="fr-FR" dirty="0"/>
              <a:t>.</a:t>
            </a:r>
          </a:p>
          <a:p>
            <a:endParaRPr lang="fr-FR" dirty="0"/>
          </a:p>
          <a:p>
            <a:r>
              <a:rPr lang="fr-FR" dirty="0"/>
              <a:t>La Théorie des normes (</a:t>
            </a:r>
            <a:r>
              <a:rPr lang="fr-FR" i="1" dirty="0" err="1"/>
              <a:t>Normentheorie</a:t>
            </a:r>
            <a:r>
              <a:rPr lang="fr-FR" dirty="0"/>
              <a:t>) emporte l’adhésion du Tribunal fédéral et de la doctrine majoritaire. Elle permet de concrétiser de manière fiable et prévisible l’art. 8 CC à l’échelle d’un cas particulier.  </a:t>
            </a:r>
          </a:p>
          <a:p>
            <a:endParaRPr lang="fr-FR" dirty="0"/>
          </a:p>
        </p:txBody>
      </p:sp>
      <p:pic>
        <p:nvPicPr>
          <p:cNvPr id="1028" name="Picture 4" descr="Rosenberg, Leo – Kulturstiftung">
            <a:extLst>
              <a:ext uri="{FF2B5EF4-FFF2-40B4-BE49-F238E27FC236}">
                <a16:creationId xmlns:a16="http://schemas.microsoft.com/office/drawing/2014/main" id="{B740946A-6112-3387-75ED-5AA37277D874}"/>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6732240" y="5287096"/>
            <a:ext cx="753364" cy="107623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040743D-0E97-2173-3163-85E613228B0F}"/>
              </a:ext>
            </a:extLst>
          </p:cNvPr>
          <p:cNvSpPr txBox="1"/>
          <p:nvPr>
            <p:custDataLst>
              <p:tags r:id="rId6"/>
            </p:custDataLst>
          </p:nvPr>
        </p:nvSpPr>
        <p:spPr>
          <a:xfrm>
            <a:off x="4038879" y="5640547"/>
            <a:ext cx="2772875" cy="338554"/>
          </a:xfrm>
          <a:prstGeom prst="rect">
            <a:avLst/>
          </a:prstGeom>
          <a:noFill/>
        </p:spPr>
        <p:txBody>
          <a:bodyPr wrap="none" rtlCol="0">
            <a:spAutoFit/>
          </a:bodyPr>
          <a:lstStyle/>
          <a:p>
            <a:r>
              <a:rPr lang="fr-FR" sz="1600" dirty="0"/>
              <a:t>Thèse de Léo Rosenberg 1900</a:t>
            </a:r>
          </a:p>
        </p:txBody>
      </p:sp>
    </p:spTree>
    <p:extLst>
      <p:ext uri="{BB962C8B-B14F-4D97-AF65-F5344CB8AC3E}">
        <p14:creationId xmlns:p14="http://schemas.microsoft.com/office/powerpoint/2010/main" val="86586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mise en page_oblong2 (2).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0" y="188640"/>
            <a:ext cx="9144000" cy="6907213"/>
          </a:xfrm>
          <a:prstGeom prst="rect">
            <a:avLst/>
          </a:prstGeom>
        </p:spPr>
      </p:pic>
      <p:sp>
        <p:nvSpPr>
          <p:cNvPr id="5" name="Titre 1"/>
          <p:cNvSpPr txBox="1">
            <a:spLocks/>
          </p:cNvSpPr>
          <p:nvPr>
            <p:custDataLst>
              <p:tags r:id="rId2"/>
            </p:custDataLst>
          </p:nvPr>
        </p:nvSpPr>
        <p:spPr>
          <a:xfrm>
            <a:off x="395288" y="980728"/>
            <a:ext cx="77724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3200" dirty="0">
                <a:solidFill>
                  <a:srgbClr val="7B0B0A"/>
                </a:solidFill>
                <a:ea typeface="ＭＳ Ｐゴシック" charset="-128"/>
                <a:cs typeface="Calibri" panose="020F0502020204030204" pitchFamily="34" charset="0"/>
              </a:rPr>
              <a:t>II. La protection juridique requise</a:t>
            </a:r>
          </a:p>
        </p:txBody>
      </p:sp>
      <p:sp>
        <p:nvSpPr>
          <p:cNvPr id="2" name="ZoneTexte 1">
            <a:extLst>
              <a:ext uri="{FF2B5EF4-FFF2-40B4-BE49-F238E27FC236}">
                <a16:creationId xmlns:a16="http://schemas.microsoft.com/office/drawing/2014/main" id="{B85B836F-9F45-5F6E-B769-8E7AB0A09D18}"/>
              </a:ext>
            </a:extLst>
          </p:cNvPr>
          <p:cNvSpPr txBox="1"/>
          <p:nvPr>
            <p:custDataLst>
              <p:tags r:id="rId3"/>
            </p:custDataLst>
          </p:nvPr>
        </p:nvSpPr>
        <p:spPr>
          <a:xfrm>
            <a:off x="418885" y="1916832"/>
            <a:ext cx="7416824" cy="1077218"/>
          </a:xfrm>
          <a:prstGeom prst="rect">
            <a:avLst/>
          </a:prstGeom>
          <a:noFill/>
        </p:spPr>
        <p:txBody>
          <a:bodyPr wrap="square" rtlCol="0">
            <a:spAutoFit/>
          </a:bodyPr>
          <a:lstStyle/>
          <a:p>
            <a:pPr>
              <a:lnSpc>
                <a:spcPct val="150000"/>
              </a:lnSpc>
              <a:spcAft>
                <a:spcPts val="600"/>
              </a:spcAft>
            </a:pPr>
            <a:r>
              <a:rPr lang="fr-CH" sz="2400" i="1" dirty="0">
                <a:solidFill>
                  <a:srgbClr val="7B0A09"/>
                </a:solidFill>
              </a:rPr>
              <a:t>D. La répartition du fardeau de la preuve</a:t>
            </a:r>
            <a:r>
              <a:rPr lang="fr-CH" sz="2400" dirty="0"/>
              <a:t>	</a:t>
            </a:r>
            <a:endParaRPr lang="fr-FR" dirty="0"/>
          </a:p>
          <a:p>
            <a:pPr marL="285750" lvl="0" indent="-285750" algn="just">
              <a:spcBef>
                <a:spcPts val="600"/>
              </a:spcBef>
              <a:spcAft>
                <a:spcPts val="600"/>
              </a:spcAft>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327C795-7347-014D-C23D-A3A746A9E06E}"/>
              </a:ext>
            </a:extLst>
          </p:cNvPr>
          <p:cNvSpPr txBox="1"/>
          <p:nvPr>
            <p:custDataLst>
              <p:tags r:id="rId4"/>
            </p:custDataLst>
          </p:nvPr>
        </p:nvSpPr>
        <p:spPr>
          <a:xfrm>
            <a:off x="395288" y="2708920"/>
            <a:ext cx="7772400" cy="3693319"/>
          </a:xfrm>
          <a:prstGeom prst="rect">
            <a:avLst/>
          </a:prstGeom>
          <a:noFill/>
        </p:spPr>
        <p:txBody>
          <a:bodyPr wrap="square" rtlCol="0">
            <a:spAutoFit/>
          </a:bodyPr>
          <a:lstStyle/>
          <a:p>
            <a:r>
              <a:rPr lang="fr-FR" dirty="0"/>
              <a:t>Art. 8 CC « </a:t>
            </a:r>
            <a:r>
              <a:rPr lang="fr-FR" i="1" dirty="0"/>
              <a:t>Chaque partie doit, si la loi ne prescrit pas le contraire, prouver les faits qu’elle allègue pour en déduire son droit </a:t>
            </a:r>
            <a:r>
              <a:rPr lang="fr-FR" dirty="0"/>
              <a:t>».</a:t>
            </a:r>
          </a:p>
          <a:p>
            <a:endParaRPr lang="fr-FR" dirty="0"/>
          </a:p>
          <a:p>
            <a:r>
              <a:rPr lang="fr-FR" dirty="0"/>
              <a:t>La Théorie des normes suppose que le demandeur qui invoque une prétention en justice présente au tribunal et prouve les faits sur lesquels il fonde sa prétention.</a:t>
            </a:r>
          </a:p>
          <a:p>
            <a:endParaRPr lang="fr-FR" dirty="0"/>
          </a:p>
          <a:p>
            <a:pPr marL="285750" indent="-285750">
              <a:buFont typeface="Wingdings" pitchFamily="2" charset="2"/>
              <a:buChar char="Ø"/>
            </a:pPr>
            <a:r>
              <a:rPr lang="fr-FR" dirty="0"/>
              <a:t>Le fardeau de la preuve d’un fait déterminé incombe à la partie pour laquelle la présence du fait est </a:t>
            </a:r>
            <a:r>
              <a:rPr lang="fr-FR" b="1" dirty="0"/>
              <a:t>favorable</a:t>
            </a:r>
            <a:r>
              <a:rPr lang="fr-FR" dirty="0"/>
              <a:t>. </a:t>
            </a:r>
          </a:p>
          <a:p>
            <a:pPr marL="285750" indent="-285750">
              <a:buFont typeface="Wingdings" pitchFamily="2" charset="2"/>
              <a:buChar char="Ø"/>
            </a:pPr>
            <a:endParaRPr lang="fr-FR" dirty="0"/>
          </a:p>
          <a:p>
            <a:pPr marL="285750" indent="-285750">
              <a:buFont typeface="Wingdings" pitchFamily="2" charset="2"/>
              <a:buChar char="Ø"/>
            </a:pPr>
            <a:r>
              <a:rPr lang="fr-FR" dirty="0"/>
              <a:t>Un fait est </a:t>
            </a:r>
            <a:r>
              <a:rPr lang="fr-FR" b="1" dirty="0"/>
              <a:t>favorable</a:t>
            </a:r>
            <a:r>
              <a:rPr lang="fr-FR" dirty="0"/>
              <a:t> s’il constitue un élément constitutif de la </a:t>
            </a:r>
            <a:r>
              <a:rPr lang="fr-FR" b="1" dirty="0"/>
              <a:t>norme </a:t>
            </a:r>
            <a:r>
              <a:rPr lang="fr-FR" dirty="0"/>
              <a:t>qui fonde sa prétention.</a:t>
            </a:r>
          </a:p>
          <a:p>
            <a:pPr marL="285750" indent="-285750">
              <a:buFont typeface="Wingdings" pitchFamily="2" charset="2"/>
              <a:buChar char="Ø"/>
            </a:pPr>
            <a:endParaRPr lang="fr-FR" dirty="0"/>
          </a:p>
          <a:p>
            <a:pPr marL="285750" indent="-285750">
              <a:buFont typeface="Wingdings" pitchFamily="2" charset="2"/>
              <a:buChar char="Ø"/>
            </a:pPr>
            <a:r>
              <a:rPr lang="fr-FR" dirty="0"/>
              <a:t> Il faut déterminer </a:t>
            </a:r>
            <a:r>
              <a:rPr lang="fr-FR" b="1" dirty="0"/>
              <a:t>en faveur de qui est une norme</a:t>
            </a:r>
            <a:r>
              <a:rPr lang="fr-FR" dirty="0"/>
              <a:t>, par son interprétation. </a:t>
            </a:r>
          </a:p>
        </p:txBody>
      </p:sp>
    </p:spTree>
    <p:extLst>
      <p:ext uri="{BB962C8B-B14F-4D97-AF65-F5344CB8AC3E}">
        <p14:creationId xmlns:p14="http://schemas.microsoft.com/office/powerpoint/2010/main" val="3455814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16448</TotalTime>
  <Words>2308</Words>
  <Application>Microsoft Macintosh PowerPoint</Application>
  <PresentationFormat>Affichage à l'écran (4:3)</PresentationFormat>
  <Paragraphs>181</Paragraphs>
  <Slides>23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Frutiger Neue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de Strasbourg 2015 Exercice n°4a  Cas pratique de droit privé</dc:title>
  <dc:creator>Install</dc:creator>
  <cp:lastModifiedBy>François Bohnet</cp:lastModifiedBy>
  <cp:revision>495</cp:revision>
  <cp:lastPrinted>2018-09-29T14:55:52Z</cp:lastPrinted>
  <dcterms:created xsi:type="dcterms:W3CDTF">2015-03-16T08:46:18Z</dcterms:created>
  <dcterms:modified xsi:type="dcterms:W3CDTF">2023-11-14T07:08:34Z</dcterms:modified>
</cp:coreProperties>
</file>