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8" r:id="rId2"/>
    <p:sldId id="461" r:id="rId3"/>
    <p:sldId id="526" r:id="rId4"/>
    <p:sldId id="416" r:id="rId5"/>
    <p:sldId id="539" r:id="rId6"/>
    <p:sldId id="540" r:id="rId7"/>
    <p:sldId id="541" r:id="rId8"/>
    <p:sldId id="301" r:id="rId9"/>
    <p:sldId id="398" r:id="rId10"/>
    <p:sldId id="399" r:id="rId11"/>
    <p:sldId id="460" r:id="rId1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A2822-E891-4876-B652-E0FAC6101AA4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63BAF043-03CB-45AA-86F2-59606C0DD3E0}">
      <dgm:prSet phldrT="[Texte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cene3d>
          <a:camera prst="isometricOffAxis1Right"/>
          <a:lightRig rig="threePt" dir="t"/>
        </a:scene3d>
        <a:sp3d/>
      </dgm:spPr>
      <dgm:t>
        <a:bodyPr/>
        <a:lstStyle/>
        <a:p>
          <a:r>
            <a:rPr lang="fr-CH" b="1" dirty="0"/>
            <a:t>Egalité de traitement</a:t>
          </a:r>
        </a:p>
      </dgm:t>
    </dgm:pt>
    <dgm:pt modelId="{DF72DD1B-334D-4793-8359-88FD51FFB6AA}" type="parTrans" cxnId="{BD875794-B643-49C7-A31E-EAC4D9F879F9}">
      <dgm:prSet/>
      <dgm:spPr/>
      <dgm:t>
        <a:bodyPr/>
        <a:lstStyle/>
        <a:p>
          <a:endParaRPr lang="fr-CH"/>
        </a:p>
      </dgm:t>
    </dgm:pt>
    <dgm:pt modelId="{340FCDE8-BFDD-499E-9FBC-134BDF602266}" type="sibTrans" cxnId="{BD875794-B643-49C7-A31E-EAC4D9F879F9}">
      <dgm:prSet/>
      <dgm:spPr/>
      <dgm:t>
        <a:bodyPr/>
        <a:lstStyle/>
        <a:p>
          <a:endParaRPr lang="fr-CH"/>
        </a:p>
      </dgm:t>
    </dgm:pt>
    <dgm:pt modelId="{6101CFF4-B080-4420-9301-B1E39C2051B8}">
      <dgm:prSet phldrT="[Texte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cene3d>
          <a:camera prst="isometricOffAxis1Right"/>
          <a:lightRig rig="threePt" dir="t"/>
        </a:scene3d>
        <a:sp3d/>
      </dgm:spPr>
      <dgm:t>
        <a:bodyPr/>
        <a:lstStyle/>
        <a:p>
          <a:r>
            <a:rPr lang="fr-CH" b="1" dirty="0"/>
            <a:t>Travailleurs âgés</a:t>
          </a:r>
        </a:p>
      </dgm:t>
    </dgm:pt>
    <dgm:pt modelId="{33BD67DF-46E7-4C30-B43D-6B9FB3180B5E}" type="parTrans" cxnId="{27A0AD1B-ED9E-4AE2-AAE9-D4EB56C56E39}">
      <dgm:prSet/>
      <dgm:spPr/>
      <dgm:t>
        <a:bodyPr/>
        <a:lstStyle/>
        <a:p>
          <a:endParaRPr lang="fr-CH"/>
        </a:p>
      </dgm:t>
    </dgm:pt>
    <dgm:pt modelId="{2C93E301-9343-444A-9F97-2344584E891D}" type="sibTrans" cxnId="{27A0AD1B-ED9E-4AE2-AAE9-D4EB56C56E39}">
      <dgm:prSet/>
      <dgm:spPr/>
      <dgm:t>
        <a:bodyPr/>
        <a:lstStyle/>
        <a:p>
          <a:endParaRPr lang="fr-CH"/>
        </a:p>
      </dgm:t>
    </dgm:pt>
    <dgm:pt modelId="{99EF6E33-4905-4A93-827A-4473284CF3EE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cene3d>
          <a:camera prst="isometricOffAxis1Right"/>
          <a:lightRig rig="threePt" dir="t"/>
        </a:scene3d>
        <a:sp3d/>
      </dgm:spPr>
      <dgm:t>
        <a:bodyPr/>
        <a:lstStyle/>
        <a:p>
          <a:r>
            <a:rPr lang="fr-CH" b="1" dirty="0"/>
            <a:t>Opposition au congé</a:t>
          </a:r>
        </a:p>
      </dgm:t>
    </dgm:pt>
    <dgm:pt modelId="{28DD027F-1F7A-4558-BAEE-2390CA6C23F9}" type="parTrans" cxnId="{9C5D32DC-E8D8-4E24-A6D5-BE3E7694AB16}">
      <dgm:prSet/>
      <dgm:spPr/>
      <dgm:t>
        <a:bodyPr/>
        <a:lstStyle/>
        <a:p>
          <a:endParaRPr lang="fr-CH"/>
        </a:p>
      </dgm:t>
    </dgm:pt>
    <dgm:pt modelId="{4E8368A7-3AFD-44A0-82D4-9E61BF76670B}" type="sibTrans" cxnId="{9C5D32DC-E8D8-4E24-A6D5-BE3E7694AB16}">
      <dgm:prSet/>
      <dgm:spPr/>
      <dgm:t>
        <a:bodyPr/>
        <a:lstStyle/>
        <a:p>
          <a:endParaRPr lang="fr-CH"/>
        </a:p>
      </dgm:t>
    </dgm:pt>
    <dgm:pt modelId="{9CAFBB8E-6C79-4D4C-9399-D93C18708944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cene3d>
          <a:camera prst="isometricOffAxis1Right"/>
          <a:lightRig rig="threePt" dir="t"/>
        </a:scene3d>
        <a:sp3d/>
      </dgm:spPr>
      <dgm:t>
        <a:bodyPr/>
        <a:lstStyle/>
        <a:p>
          <a:r>
            <a:rPr lang="fr-CH" b="1" dirty="0"/>
            <a:t>Protection des données</a:t>
          </a:r>
        </a:p>
      </dgm:t>
    </dgm:pt>
    <dgm:pt modelId="{26EC55CA-D178-4E95-B24B-699E119F3000}" type="parTrans" cxnId="{DDE21EB1-740A-4695-AE23-8739036B1346}">
      <dgm:prSet/>
      <dgm:spPr/>
      <dgm:t>
        <a:bodyPr/>
        <a:lstStyle/>
        <a:p>
          <a:endParaRPr lang="fr-CH"/>
        </a:p>
      </dgm:t>
    </dgm:pt>
    <dgm:pt modelId="{F48A1E3C-7895-43D9-9B49-FFE144DC8C58}" type="sibTrans" cxnId="{DDE21EB1-740A-4695-AE23-8739036B1346}">
      <dgm:prSet/>
      <dgm:spPr/>
      <dgm:t>
        <a:bodyPr/>
        <a:lstStyle/>
        <a:p>
          <a:endParaRPr lang="fr-CH"/>
        </a:p>
      </dgm:t>
    </dgm:pt>
    <dgm:pt modelId="{6B63D2D0-8F46-4943-BCCF-5E0190BD5567}" type="pres">
      <dgm:prSet presAssocID="{87BA2822-E891-4876-B652-E0FAC6101AA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FA872E3-61D8-4361-A43A-8918BC8450DC}" type="pres">
      <dgm:prSet presAssocID="{99EF6E33-4905-4A93-827A-4473284CF3EE}" presName="Accent4" presStyleCnt="0"/>
      <dgm:spPr/>
    </dgm:pt>
    <dgm:pt modelId="{71088CF6-59EB-4D12-AB10-4DBD347AEF13}" type="pres">
      <dgm:prSet presAssocID="{99EF6E33-4905-4A93-827A-4473284CF3EE}" presName="Accent" presStyleLbl="node1" presStyleIdx="0" presStyleCnt="4"/>
      <dgm:spPr/>
    </dgm:pt>
    <dgm:pt modelId="{550C4584-080D-419C-8D46-FA081442BAB5}" type="pres">
      <dgm:prSet presAssocID="{99EF6E33-4905-4A93-827A-4473284CF3EE}" presName="ParentBackground4" presStyleCnt="0"/>
      <dgm:spPr/>
    </dgm:pt>
    <dgm:pt modelId="{F5BE0513-8A1C-4BA3-B6D5-C80BA29D2928}" type="pres">
      <dgm:prSet presAssocID="{99EF6E33-4905-4A93-827A-4473284CF3EE}" presName="ParentBackground" presStyleLbl="fgAcc1" presStyleIdx="0" presStyleCnt="4" custLinFactNeighborX="-1275" custLinFactNeighborY="156"/>
      <dgm:spPr/>
    </dgm:pt>
    <dgm:pt modelId="{CA70EFAB-3B6F-4560-ACCF-6A4556C27F75}" type="pres">
      <dgm:prSet presAssocID="{99EF6E33-4905-4A93-827A-4473284CF3E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736708D-14F2-439A-88BB-D96B239152DB}" type="pres">
      <dgm:prSet presAssocID="{6101CFF4-B080-4420-9301-B1E39C2051B8}" presName="Accent3" presStyleCnt="0"/>
      <dgm:spPr/>
    </dgm:pt>
    <dgm:pt modelId="{3E96B583-1636-4D5C-940A-F81FB1007B55}" type="pres">
      <dgm:prSet presAssocID="{6101CFF4-B080-4420-9301-B1E39C2051B8}" presName="Accent" presStyleLbl="node1" presStyleIdx="1" presStyleCnt="4"/>
      <dgm:spPr/>
    </dgm:pt>
    <dgm:pt modelId="{43AA9692-04A8-4D63-9022-B49A78576972}" type="pres">
      <dgm:prSet presAssocID="{6101CFF4-B080-4420-9301-B1E39C2051B8}" presName="ParentBackground3" presStyleCnt="0"/>
      <dgm:spPr/>
    </dgm:pt>
    <dgm:pt modelId="{865E2D3F-2BD9-4E04-A187-0AB1B98735BB}" type="pres">
      <dgm:prSet presAssocID="{6101CFF4-B080-4420-9301-B1E39C2051B8}" presName="ParentBackground" presStyleLbl="fgAcc1" presStyleIdx="1" presStyleCnt="4"/>
      <dgm:spPr/>
    </dgm:pt>
    <dgm:pt modelId="{8CDA73C8-A910-42A5-94BD-5CEEB8F4C665}" type="pres">
      <dgm:prSet presAssocID="{6101CFF4-B080-4420-9301-B1E39C2051B8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4EB36E5-E3A1-4A32-8073-3FC33BC8A912}" type="pres">
      <dgm:prSet presAssocID="{63BAF043-03CB-45AA-86F2-59606C0DD3E0}" presName="Accent2" presStyleCnt="0"/>
      <dgm:spPr/>
    </dgm:pt>
    <dgm:pt modelId="{9F0BA25F-CAFB-41CC-926F-06E56AA4CE24}" type="pres">
      <dgm:prSet presAssocID="{63BAF043-03CB-45AA-86F2-59606C0DD3E0}" presName="Accent" presStyleLbl="node1" presStyleIdx="2" presStyleCnt="4"/>
      <dgm:spPr/>
    </dgm:pt>
    <dgm:pt modelId="{AE4DA5A5-966C-4967-B8D5-8EE3799C0789}" type="pres">
      <dgm:prSet presAssocID="{63BAF043-03CB-45AA-86F2-59606C0DD3E0}" presName="ParentBackground2" presStyleCnt="0"/>
      <dgm:spPr/>
    </dgm:pt>
    <dgm:pt modelId="{55ED872F-346F-4AC8-B526-18A05604C8FB}" type="pres">
      <dgm:prSet presAssocID="{63BAF043-03CB-45AA-86F2-59606C0DD3E0}" presName="ParentBackground" presStyleLbl="fgAcc1" presStyleIdx="2" presStyleCnt="4"/>
      <dgm:spPr/>
    </dgm:pt>
    <dgm:pt modelId="{318060AC-CDDF-420F-BBE7-E876FB6BDB26}" type="pres">
      <dgm:prSet presAssocID="{63BAF043-03CB-45AA-86F2-59606C0DD3E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F9A07FE-4500-43CD-B03D-B166DE35D630}" type="pres">
      <dgm:prSet presAssocID="{9CAFBB8E-6C79-4D4C-9399-D93C18708944}" presName="Accent1" presStyleCnt="0"/>
      <dgm:spPr/>
    </dgm:pt>
    <dgm:pt modelId="{499130ED-4976-4811-89F4-A6FD2888970C}" type="pres">
      <dgm:prSet presAssocID="{9CAFBB8E-6C79-4D4C-9399-D93C18708944}" presName="Accent" presStyleLbl="node1" presStyleIdx="3" presStyleCnt="4"/>
      <dgm:spPr/>
    </dgm:pt>
    <dgm:pt modelId="{D68EC963-29BC-443B-8B8E-4679D12294C5}" type="pres">
      <dgm:prSet presAssocID="{9CAFBB8E-6C79-4D4C-9399-D93C18708944}" presName="ParentBackground1" presStyleCnt="0"/>
      <dgm:spPr/>
    </dgm:pt>
    <dgm:pt modelId="{DDF9F784-3F91-4FC3-906A-225048213488}" type="pres">
      <dgm:prSet presAssocID="{9CAFBB8E-6C79-4D4C-9399-D93C18708944}" presName="ParentBackground" presStyleLbl="fgAcc1" presStyleIdx="3" presStyleCnt="4"/>
      <dgm:spPr/>
    </dgm:pt>
    <dgm:pt modelId="{21E69375-CD15-4002-A6D4-9383EE0EED7B}" type="pres">
      <dgm:prSet presAssocID="{9CAFBB8E-6C79-4D4C-9399-D93C1870894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815EF40F-1111-41ED-B4DA-B19893465076}" type="presOf" srcId="{6101CFF4-B080-4420-9301-B1E39C2051B8}" destId="{865E2D3F-2BD9-4E04-A187-0AB1B98735BB}" srcOrd="0" destOrd="0" presId="urn:microsoft.com/office/officeart/2011/layout/CircleProcess"/>
    <dgm:cxn modelId="{07DAC616-C450-4226-B6E9-A03D78944346}" type="presOf" srcId="{6101CFF4-B080-4420-9301-B1E39C2051B8}" destId="{8CDA73C8-A910-42A5-94BD-5CEEB8F4C665}" srcOrd="1" destOrd="0" presId="urn:microsoft.com/office/officeart/2011/layout/CircleProcess"/>
    <dgm:cxn modelId="{27A0AD1B-ED9E-4AE2-AAE9-D4EB56C56E39}" srcId="{87BA2822-E891-4876-B652-E0FAC6101AA4}" destId="{6101CFF4-B080-4420-9301-B1E39C2051B8}" srcOrd="2" destOrd="0" parTransId="{33BD67DF-46E7-4C30-B43D-6B9FB3180B5E}" sibTransId="{2C93E301-9343-444A-9F97-2344584E891D}"/>
    <dgm:cxn modelId="{CFEB541E-84A8-45F0-8B93-C7C2F2022EE6}" type="presOf" srcId="{63BAF043-03CB-45AA-86F2-59606C0DD3E0}" destId="{318060AC-CDDF-420F-BBE7-E876FB6BDB26}" srcOrd="1" destOrd="0" presId="urn:microsoft.com/office/officeart/2011/layout/CircleProcess"/>
    <dgm:cxn modelId="{ABF50B33-9FB7-4AFE-9F4B-F97FD3B109B0}" type="presOf" srcId="{99EF6E33-4905-4A93-827A-4473284CF3EE}" destId="{CA70EFAB-3B6F-4560-ACCF-6A4556C27F75}" srcOrd="1" destOrd="0" presId="urn:microsoft.com/office/officeart/2011/layout/CircleProcess"/>
    <dgm:cxn modelId="{95F60B8B-0463-4AB3-AC86-FAADAAA4F182}" type="presOf" srcId="{9CAFBB8E-6C79-4D4C-9399-D93C18708944}" destId="{DDF9F784-3F91-4FC3-906A-225048213488}" srcOrd="0" destOrd="0" presId="urn:microsoft.com/office/officeart/2011/layout/CircleProcess"/>
    <dgm:cxn modelId="{BD875794-B643-49C7-A31E-EAC4D9F879F9}" srcId="{87BA2822-E891-4876-B652-E0FAC6101AA4}" destId="{63BAF043-03CB-45AA-86F2-59606C0DD3E0}" srcOrd="1" destOrd="0" parTransId="{DF72DD1B-334D-4793-8359-88FD51FFB6AA}" sibTransId="{340FCDE8-BFDD-499E-9FBC-134BDF602266}"/>
    <dgm:cxn modelId="{B65093A6-683E-40E5-A133-1C12DD7E6C66}" type="presOf" srcId="{99EF6E33-4905-4A93-827A-4473284CF3EE}" destId="{F5BE0513-8A1C-4BA3-B6D5-C80BA29D2928}" srcOrd="0" destOrd="0" presId="urn:microsoft.com/office/officeart/2011/layout/CircleProcess"/>
    <dgm:cxn modelId="{3D36EFA8-3493-4857-BE48-C2D942CED239}" type="presOf" srcId="{9CAFBB8E-6C79-4D4C-9399-D93C18708944}" destId="{21E69375-CD15-4002-A6D4-9383EE0EED7B}" srcOrd="1" destOrd="0" presId="urn:microsoft.com/office/officeart/2011/layout/CircleProcess"/>
    <dgm:cxn modelId="{DDE21EB1-740A-4695-AE23-8739036B1346}" srcId="{87BA2822-E891-4876-B652-E0FAC6101AA4}" destId="{9CAFBB8E-6C79-4D4C-9399-D93C18708944}" srcOrd="0" destOrd="0" parTransId="{26EC55CA-D178-4E95-B24B-699E119F3000}" sibTransId="{F48A1E3C-7895-43D9-9B49-FFE144DC8C58}"/>
    <dgm:cxn modelId="{967519CA-4FB8-4C08-B075-C030D0506967}" type="presOf" srcId="{87BA2822-E891-4876-B652-E0FAC6101AA4}" destId="{6B63D2D0-8F46-4943-BCCF-5E0190BD5567}" srcOrd="0" destOrd="0" presId="urn:microsoft.com/office/officeart/2011/layout/CircleProcess"/>
    <dgm:cxn modelId="{9C5D32DC-E8D8-4E24-A6D5-BE3E7694AB16}" srcId="{87BA2822-E891-4876-B652-E0FAC6101AA4}" destId="{99EF6E33-4905-4A93-827A-4473284CF3EE}" srcOrd="3" destOrd="0" parTransId="{28DD027F-1F7A-4558-BAEE-2390CA6C23F9}" sibTransId="{4E8368A7-3AFD-44A0-82D4-9E61BF76670B}"/>
    <dgm:cxn modelId="{AD5F00F5-8D9A-4EB0-8507-9F839C75AE8A}" type="presOf" srcId="{63BAF043-03CB-45AA-86F2-59606C0DD3E0}" destId="{55ED872F-346F-4AC8-B526-18A05604C8FB}" srcOrd="0" destOrd="0" presId="urn:microsoft.com/office/officeart/2011/layout/CircleProcess"/>
    <dgm:cxn modelId="{ECB7275E-44CF-4672-883C-B6E01DF3BAF3}" type="presParOf" srcId="{6B63D2D0-8F46-4943-BCCF-5E0190BD5567}" destId="{7FA872E3-61D8-4361-A43A-8918BC8450DC}" srcOrd="0" destOrd="0" presId="urn:microsoft.com/office/officeart/2011/layout/CircleProcess"/>
    <dgm:cxn modelId="{41B127D4-0DD1-4D2A-AD41-9DDA7F58FF53}" type="presParOf" srcId="{7FA872E3-61D8-4361-A43A-8918BC8450DC}" destId="{71088CF6-59EB-4D12-AB10-4DBD347AEF13}" srcOrd="0" destOrd="0" presId="urn:microsoft.com/office/officeart/2011/layout/CircleProcess"/>
    <dgm:cxn modelId="{CB596799-11F6-4A1E-B282-F5480E313E24}" type="presParOf" srcId="{6B63D2D0-8F46-4943-BCCF-5E0190BD5567}" destId="{550C4584-080D-419C-8D46-FA081442BAB5}" srcOrd="1" destOrd="0" presId="urn:microsoft.com/office/officeart/2011/layout/CircleProcess"/>
    <dgm:cxn modelId="{519BEB1C-3182-4009-B19D-714E71602B5E}" type="presParOf" srcId="{550C4584-080D-419C-8D46-FA081442BAB5}" destId="{F5BE0513-8A1C-4BA3-B6D5-C80BA29D2928}" srcOrd="0" destOrd="0" presId="urn:microsoft.com/office/officeart/2011/layout/CircleProcess"/>
    <dgm:cxn modelId="{C73B4609-B2C8-483A-8E16-23E5E441D966}" type="presParOf" srcId="{6B63D2D0-8F46-4943-BCCF-5E0190BD5567}" destId="{CA70EFAB-3B6F-4560-ACCF-6A4556C27F75}" srcOrd="2" destOrd="0" presId="urn:microsoft.com/office/officeart/2011/layout/CircleProcess"/>
    <dgm:cxn modelId="{6BDDADC6-76BB-429A-A9AF-1D9127F2A554}" type="presParOf" srcId="{6B63D2D0-8F46-4943-BCCF-5E0190BD5567}" destId="{E736708D-14F2-439A-88BB-D96B239152DB}" srcOrd="3" destOrd="0" presId="urn:microsoft.com/office/officeart/2011/layout/CircleProcess"/>
    <dgm:cxn modelId="{D824DB89-6615-4CB3-9C61-677A66DB57C1}" type="presParOf" srcId="{E736708D-14F2-439A-88BB-D96B239152DB}" destId="{3E96B583-1636-4D5C-940A-F81FB1007B55}" srcOrd="0" destOrd="0" presId="urn:microsoft.com/office/officeart/2011/layout/CircleProcess"/>
    <dgm:cxn modelId="{4E76B342-FBD1-4986-B406-6B6091B20EE7}" type="presParOf" srcId="{6B63D2D0-8F46-4943-BCCF-5E0190BD5567}" destId="{43AA9692-04A8-4D63-9022-B49A78576972}" srcOrd="4" destOrd="0" presId="urn:microsoft.com/office/officeart/2011/layout/CircleProcess"/>
    <dgm:cxn modelId="{3636729F-66B6-4A2B-BDB3-FCF40138ED46}" type="presParOf" srcId="{43AA9692-04A8-4D63-9022-B49A78576972}" destId="{865E2D3F-2BD9-4E04-A187-0AB1B98735BB}" srcOrd="0" destOrd="0" presId="urn:microsoft.com/office/officeart/2011/layout/CircleProcess"/>
    <dgm:cxn modelId="{EBAA1352-C4C9-44A5-ACEE-31C0543F1D69}" type="presParOf" srcId="{6B63D2D0-8F46-4943-BCCF-5E0190BD5567}" destId="{8CDA73C8-A910-42A5-94BD-5CEEB8F4C665}" srcOrd="5" destOrd="0" presId="urn:microsoft.com/office/officeart/2011/layout/CircleProcess"/>
    <dgm:cxn modelId="{A1254781-B070-4BAD-B48A-7EC6B11B31BB}" type="presParOf" srcId="{6B63D2D0-8F46-4943-BCCF-5E0190BD5567}" destId="{04EB36E5-E3A1-4A32-8073-3FC33BC8A912}" srcOrd="6" destOrd="0" presId="urn:microsoft.com/office/officeart/2011/layout/CircleProcess"/>
    <dgm:cxn modelId="{782EC031-5C47-43F5-94F7-184A59256EF3}" type="presParOf" srcId="{04EB36E5-E3A1-4A32-8073-3FC33BC8A912}" destId="{9F0BA25F-CAFB-41CC-926F-06E56AA4CE24}" srcOrd="0" destOrd="0" presId="urn:microsoft.com/office/officeart/2011/layout/CircleProcess"/>
    <dgm:cxn modelId="{9621B2EE-E6EB-4791-8852-1C64EA7555BC}" type="presParOf" srcId="{6B63D2D0-8F46-4943-BCCF-5E0190BD5567}" destId="{AE4DA5A5-966C-4967-B8D5-8EE3799C0789}" srcOrd="7" destOrd="0" presId="urn:microsoft.com/office/officeart/2011/layout/CircleProcess"/>
    <dgm:cxn modelId="{1C637F9D-525D-4DEE-BF54-267E35518175}" type="presParOf" srcId="{AE4DA5A5-966C-4967-B8D5-8EE3799C0789}" destId="{55ED872F-346F-4AC8-B526-18A05604C8FB}" srcOrd="0" destOrd="0" presId="urn:microsoft.com/office/officeart/2011/layout/CircleProcess"/>
    <dgm:cxn modelId="{E4B7F6A3-2718-4751-A171-83CBC77C84DE}" type="presParOf" srcId="{6B63D2D0-8F46-4943-BCCF-5E0190BD5567}" destId="{318060AC-CDDF-420F-BBE7-E876FB6BDB26}" srcOrd="8" destOrd="0" presId="urn:microsoft.com/office/officeart/2011/layout/CircleProcess"/>
    <dgm:cxn modelId="{BC899D32-2534-4181-830A-258006751F9F}" type="presParOf" srcId="{6B63D2D0-8F46-4943-BCCF-5E0190BD5567}" destId="{AF9A07FE-4500-43CD-B03D-B166DE35D630}" srcOrd="9" destOrd="0" presId="urn:microsoft.com/office/officeart/2011/layout/CircleProcess"/>
    <dgm:cxn modelId="{417B5D09-8015-4F4B-B162-6CE14B0AE3B1}" type="presParOf" srcId="{AF9A07FE-4500-43CD-B03D-B166DE35D630}" destId="{499130ED-4976-4811-89F4-A6FD2888970C}" srcOrd="0" destOrd="0" presId="urn:microsoft.com/office/officeart/2011/layout/CircleProcess"/>
    <dgm:cxn modelId="{C0DC407E-74BB-47A2-99CD-007B2B097068}" type="presParOf" srcId="{6B63D2D0-8F46-4943-BCCF-5E0190BD5567}" destId="{D68EC963-29BC-443B-8B8E-4679D12294C5}" srcOrd="10" destOrd="0" presId="urn:microsoft.com/office/officeart/2011/layout/CircleProcess"/>
    <dgm:cxn modelId="{C466C21E-F599-4D0D-9320-75B769290710}" type="presParOf" srcId="{D68EC963-29BC-443B-8B8E-4679D12294C5}" destId="{DDF9F784-3F91-4FC3-906A-225048213488}" srcOrd="0" destOrd="0" presId="urn:microsoft.com/office/officeart/2011/layout/CircleProcess"/>
    <dgm:cxn modelId="{B48AB0D6-55EC-47C9-9CFC-3FBE9C92CB73}" type="presParOf" srcId="{6B63D2D0-8F46-4943-BCCF-5E0190BD5567}" destId="{21E69375-CD15-4002-A6D4-9383EE0EED7B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88CF6-59EB-4D12-AB10-4DBD347AEF13}">
      <dsp:nvSpPr>
        <dsp:cNvPr id="0" name=""/>
        <dsp:cNvSpPr/>
      </dsp:nvSpPr>
      <dsp:spPr>
        <a:xfrm>
          <a:off x="6284882" y="1322635"/>
          <a:ext cx="1880926" cy="1881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E0513-8A1C-4BA3-B6D5-C80BA29D2928}">
      <dsp:nvSpPr>
        <dsp:cNvPr id="0" name=""/>
        <dsp:cNvSpPr/>
      </dsp:nvSpPr>
      <dsp:spPr>
        <a:xfrm>
          <a:off x="6325407" y="1388085"/>
          <a:ext cx="1755907" cy="1755599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/>
          <a:lightRig rig="threePt" dir="t"/>
        </a:scene3d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 dirty="0"/>
            <a:t>Opposition au congé</a:t>
          </a:r>
        </a:p>
      </dsp:txBody>
      <dsp:txXfrm>
        <a:off x="6576251" y="1638932"/>
        <a:ext cx="1254219" cy="1253905"/>
      </dsp:txXfrm>
    </dsp:sp>
    <dsp:sp modelId="{3E96B583-1636-4D5C-940A-F81FB1007B55}">
      <dsp:nvSpPr>
        <dsp:cNvPr id="0" name=""/>
        <dsp:cNvSpPr/>
      </dsp:nvSpPr>
      <dsp:spPr>
        <a:xfrm rot="2700000">
          <a:off x="4332962" y="1322502"/>
          <a:ext cx="1880957" cy="188095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E2D3F-2BD9-4E04-A187-0AB1B98735BB}">
      <dsp:nvSpPr>
        <dsp:cNvPr id="0" name=""/>
        <dsp:cNvSpPr/>
      </dsp:nvSpPr>
      <dsp:spPr>
        <a:xfrm>
          <a:off x="4403956" y="1385346"/>
          <a:ext cx="1755907" cy="1755599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/>
          <a:lightRig rig="threePt" dir="t"/>
        </a:scene3d>
        <a:sp3d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 dirty="0"/>
            <a:t>Travailleurs âgés</a:t>
          </a:r>
        </a:p>
      </dsp:txBody>
      <dsp:txXfrm>
        <a:off x="4654800" y="1636193"/>
        <a:ext cx="1254219" cy="1253905"/>
      </dsp:txXfrm>
    </dsp:sp>
    <dsp:sp modelId="{9F0BA25F-CAFB-41CC-926F-06E56AA4CE24}">
      <dsp:nvSpPr>
        <dsp:cNvPr id="0" name=""/>
        <dsp:cNvSpPr/>
      </dsp:nvSpPr>
      <dsp:spPr>
        <a:xfrm rot="2700000">
          <a:off x="2397188" y="1322502"/>
          <a:ext cx="1880957" cy="188095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D872F-346F-4AC8-B526-18A05604C8FB}">
      <dsp:nvSpPr>
        <dsp:cNvPr id="0" name=""/>
        <dsp:cNvSpPr/>
      </dsp:nvSpPr>
      <dsp:spPr>
        <a:xfrm>
          <a:off x="2460116" y="1385346"/>
          <a:ext cx="1755907" cy="1755599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/>
          <a:lightRig rig="threeP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 dirty="0"/>
            <a:t>Egalité de traitement</a:t>
          </a:r>
        </a:p>
      </dsp:txBody>
      <dsp:txXfrm>
        <a:off x="2710960" y="1636193"/>
        <a:ext cx="1254219" cy="1253905"/>
      </dsp:txXfrm>
    </dsp:sp>
    <dsp:sp modelId="{499130ED-4976-4811-89F4-A6FD2888970C}">
      <dsp:nvSpPr>
        <dsp:cNvPr id="0" name=""/>
        <dsp:cNvSpPr/>
      </dsp:nvSpPr>
      <dsp:spPr>
        <a:xfrm rot="2700000">
          <a:off x="453349" y="1322502"/>
          <a:ext cx="1880957" cy="188095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9F784-3F91-4FC3-906A-225048213488}">
      <dsp:nvSpPr>
        <dsp:cNvPr id="0" name=""/>
        <dsp:cNvSpPr/>
      </dsp:nvSpPr>
      <dsp:spPr>
        <a:xfrm>
          <a:off x="516277" y="1385346"/>
          <a:ext cx="1755907" cy="1755599"/>
        </a:xfrm>
        <a:prstGeom prst="ellipse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isometricOffAxis1Right"/>
          <a:lightRig rig="threeP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b="1" kern="1200" dirty="0"/>
            <a:t>Protection des données</a:t>
          </a:r>
        </a:p>
      </dsp:txBody>
      <dsp:txXfrm>
        <a:off x="767121" y="1636193"/>
        <a:ext cx="1254219" cy="1253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us circulaire"/>
  <dgm:desc val="Permet de représenter des étapes séquentielles dans un processus. Limité à onze formes Niveau 1 avec un nombre illimité de formes Niveau 2. Utilisation optimale avec de petites quantités de texte. Le texte non utilisé n’apparaît pas mais reste disponible si vous changez de disposition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/>
          <a:lstStyle>
            <a:lvl1pPr algn="r">
              <a:defRPr sz="1200"/>
            </a:lvl1pPr>
          </a:lstStyle>
          <a:p>
            <a:fld id="{504A62C6-E5CC-4135-9AFF-58B36A6CD518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 anchor="b"/>
          <a:lstStyle>
            <a:lvl1pPr algn="r">
              <a:defRPr sz="1200"/>
            </a:lvl1pPr>
          </a:lstStyle>
          <a:p>
            <a:fld id="{05ACB6AA-CBDC-43C3-8508-C911A463C9DE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76752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/>
          <a:lstStyle>
            <a:lvl1pPr algn="r">
              <a:defRPr sz="1200"/>
            </a:lvl1pPr>
          </a:lstStyle>
          <a:p>
            <a:fld id="{E1244694-DC03-4726-9B54-A544A15C698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80" tIns="47290" rIns="94580" bIns="4729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580" tIns="47290" rIns="94580" bIns="4729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580" tIns="47290" rIns="94580" bIns="47290" rtlCol="0" anchor="b"/>
          <a:lstStyle>
            <a:lvl1pPr algn="r">
              <a:defRPr sz="1200"/>
            </a:lvl1pPr>
          </a:lstStyle>
          <a:p>
            <a:fld id="{D06F5122-86C5-43FC-A42D-F4AD27BD810F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21247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425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38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401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5034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092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F5122-86C5-43FC-A42D-F4AD27BD810F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77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FCC9-757B-4742-9EB0-2757A94C6066}" type="datetimeFigureOut">
              <a:rPr lang="fr-FR" smtClean="0"/>
              <a:pPr/>
              <a:t>12/11/2023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D4A8-FEC9-48DF-AA61-5A10FB12695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ne.ch/CERT" TargetMode="External"/><Relationship Id="rId2" Type="http://schemas.openxmlformats.org/officeDocument/2006/relationships/hyperlink" Target="mailto:Jean-Philippe.Dunand@unine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oitdutravail.ch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0081" y="2564904"/>
            <a:ext cx="7772400" cy="2016224"/>
          </a:xfrm>
        </p:spPr>
        <p:txBody>
          <a:bodyPr>
            <a:normAutofit fontScale="90000"/>
          </a:bodyPr>
          <a:lstStyle/>
          <a:p>
            <a:br>
              <a:rPr lang="fr-CH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itchFamily="34" charset="0"/>
              </a:rPr>
            </a:br>
            <a:br>
              <a:rPr lang="fr-CH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itchFamily="34" charset="0"/>
              </a:rPr>
            </a:br>
            <a:r>
              <a:rPr lang="fr-CH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Jean-Philippe Dunand, avocat,</a:t>
            </a:r>
            <a:br>
              <a:rPr lang="fr-CH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fr-CH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professeur à l’Université de Neuchâtel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01122" cy="714380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endParaRPr lang="fr-CH" sz="1400" dirty="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  <a:p>
            <a:pPr algn="l">
              <a:spcBef>
                <a:spcPts val="300"/>
              </a:spcBef>
            </a:pPr>
            <a:endParaRPr lang="fr-CH" sz="3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4" name="Image 3" descr="CERT_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1225" y="4362659"/>
            <a:ext cx="3150112" cy="1627257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57" y="493215"/>
            <a:ext cx="1420368" cy="580227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650081" y="1484783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6000" b="1" dirty="0">
                <a:latin typeface="+mn-lt"/>
              </a:rPr>
              <a:t>Vendredi 17 novembre 2023</a:t>
            </a:r>
          </a:p>
          <a:p>
            <a:r>
              <a:rPr lang="fr-CH" sz="6000" b="1" dirty="0">
                <a:latin typeface="+mn-lt"/>
              </a:rPr>
              <a:t>Université de Neuchâtel</a:t>
            </a:r>
          </a:p>
          <a:p>
            <a:r>
              <a:rPr lang="fr-CH" sz="6000" b="1" dirty="0">
                <a:latin typeface="+mn-lt"/>
              </a:rPr>
              <a:t>Journée de formation continue</a:t>
            </a:r>
          </a:p>
          <a:p>
            <a:endParaRPr lang="fr-CH" sz="4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fr-CH" sz="6700" b="1" dirty="0">
                <a:solidFill>
                  <a:srgbClr val="7030A0"/>
                </a:solidFill>
                <a:latin typeface="+mn-lt"/>
              </a:rPr>
              <a:t>Nouveautés en droit du travail</a:t>
            </a:r>
          </a:p>
        </p:txBody>
      </p:sp>
    </p:spTree>
    <p:extLst>
      <p:ext uri="{BB962C8B-B14F-4D97-AF65-F5344CB8AC3E}">
        <p14:creationId xmlns:p14="http://schemas.microsoft.com/office/powerpoint/2010/main" val="356853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AF18B-D8DF-49E6-BAA9-0DAA9C4C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H" sz="2800" b="1" dirty="0">
                <a:solidFill>
                  <a:srgbClr val="7030A0"/>
                </a:solidFill>
              </a:rPr>
              <a:t>Le travailleur doit alléguer qu’il a formé</a:t>
            </a:r>
            <a:br>
              <a:rPr lang="fr-CH" sz="2800" b="1" dirty="0">
                <a:solidFill>
                  <a:srgbClr val="7030A0"/>
                </a:solidFill>
              </a:rPr>
            </a:br>
            <a:r>
              <a:rPr lang="fr-CH" sz="2800" b="1" dirty="0">
                <a:solidFill>
                  <a:srgbClr val="7030A0"/>
                </a:solidFill>
              </a:rPr>
              <a:t>opposition dans le délai prévu</a:t>
            </a:r>
            <a:br>
              <a:rPr lang="fr-CH" sz="2800" b="1" dirty="0">
                <a:solidFill>
                  <a:srgbClr val="7030A0"/>
                </a:solidFill>
              </a:rPr>
            </a:br>
            <a:r>
              <a:rPr lang="fr-CH" sz="2800" b="1" dirty="0">
                <a:solidFill>
                  <a:srgbClr val="7030A0"/>
                </a:solidFill>
              </a:rPr>
              <a:t>TF 4A_412/2022, c. 4.2 (publication ATF prévue)</a:t>
            </a:r>
            <a:endParaRPr lang="fr-CH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7B8121-D85B-4887-9249-B2A0CAE8A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1700808"/>
            <a:ext cx="7886700" cy="488255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CH" b="1" dirty="0">
                <a:solidFill>
                  <a:srgbClr val="002060"/>
                </a:solidFill>
              </a:rPr>
              <a:t>Le laps de temps dont dispose l'employé pour s'opposer au congé est un délai de péremption (TF 4A_316/2012, c. 2.1)  </a:t>
            </a:r>
          </a:p>
          <a:p>
            <a:pPr algn="just"/>
            <a:r>
              <a:rPr lang="fr-CH" b="1" dirty="0">
                <a:solidFill>
                  <a:srgbClr val="0070C0"/>
                </a:solidFill>
              </a:rPr>
              <a:t>La péremption entraîne l'extinction totale d'un droit subjectif suite à l'expiration du délai dans lequel son titulaire devait l'exercer ou accomplir un acte nécessaire à son exercice. Elle doit être retenue d'office par le juge</a:t>
            </a:r>
          </a:p>
          <a:p>
            <a:pPr algn="just"/>
            <a:r>
              <a:rPr lang="fr-CH" b="1" dirty="0">
                <a:solidFill>
                  <a:srgbClr val="00B0F0"/>
                </a:solidFill>
              </a:rPr>
              <a:t>Le travailleur doit alléguer en bonne et due forme, assortie d’une offre de preuve, qu’il a formé opposition écrite au sens de l’art. 336b al. 1 CO</a:t>
            </a:r>
          </a:p>
          <a:p>
            <a:pPr algn="just"/>
            <a:r>
              <a:rPr lang="fr-CH" b="1" dirty="0">
                <a:solidFill>
                  <a:srgbClr val="C00000"/>
                </a:solidFill>
              </a:rPr>
              <a:t>En l'espèce, force est de constater que l'employée demanderesse, qui était déjà assistée d'un mandataire professionnel dès avant le début de sa procédure judiciaire, a tout simplement omis de satisfaire à ces exigences. La missive litigieuse du 27 novembre 2018 (opposition écrite) ne figurait même pas au dossier. Par ailleurs, la preuve de l'opposition ne découlait pas d'autres éléments du dossier </a:t>
            </a:r>
          </a:p>
          <a:p>
            <a:endParaRPr lang="fr-CH" b="1" dirty="0">
              <a:solidFill>
                <a:srgbClr val="0070C0"/>
              </a:solidFill>
            </a:endParaRPr>
          </a:p>
          <a:p>
            <a:r>
              <a:rPr lang="fr-CH" b="1" dirty="0">
                <a:solidFill>
                  <a:srgbClr val="0070C0"/>
                </a:solidFill>
              </a:rPr>
              <a:t>C</a:t>
            </a:r>
            <a:r>
              <a:rPr lang="fr-FR" b="1" dirty="0" err="1">
                <a:solidFill>
                  <a:srgbClr val="0070C0"/>
                </a:solidFill>
              </a:rPr>
              <a:t>ommentaire</a:t>
            </a:r>
            <a:r>
              <a:rPr lang="fr-FR" b="1" dirty="0">
                <a:solidFill>
                  <a:srgbClr val="0070C0"/>
                </a:solidFill>
              </a:rPr>
              <a:t> de François </a:t>
            </a:r>
            <a:r>
              <a:rPr lang="fr-FR" b="1" dirty="0" err="1">
                <a:solidFill>
                  <a:srgbClr val="0070C0"/>
                </a:solidFill>
              </a:rPr>
              <a:t>Bohnet</a:t>
            </a:r>
            <a:r>
              <a:rPr lang="fr-FR" b="1" dirty="0">
                <a:solidFill>
                  <a:srgbClr val="0070C0"/>
                </a:solidFill>
              </a:rPr>
              <a:t>/Gaëtan </a:t>
            </a:r>
            <a:r>
              <a:rPr lang="fr-FR" b="1" dirty="0" err="1">
                <a:solidFill>
                  <a:srgbClr val="0070C0"/>
                </a:solidFill>
              </a:rPr>
              <a:t>Corthay</a:t>
            </a:r>
            <a:r>
              <a:rPr lang="fr-CH" b="1" dirty="0">
                <a:solidFill>
                  <a:srgbClr val="0070C0"/>
                </a:solidFill>
              </a:rPr>
              <a:t>, Newsletter DroitDuTravail.ch août 2023</a:t>
            </a:r>
          </a:p>
          <a:p>
            <a:endParaRPr lang="fr-CH" b="1" dirty="0"/>
          </a:p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036E04-669C-C74E-BBE5-FACF63D1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0ABF3-658E-4E4E-BB72-658104F0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>
                <a:solidFill>
                  <a:srgbClr val="7030A0"/>
                </a:solidFill>
              </a:rPr>
              <a:t>Merci de votre attention!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3D965E-08EF-4A8C-965D-0C8B54434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  <a:tabLst>
                <a:tab pos="8077200" algn="r"/>
              </a:tabLst>
            </a:pPr>
            <a:r>
              <a:rPr lang="fr-CH" b="1" dirty="0">
                <a:solidFill>
                  <a:srgbClr val="004C7D"/>
                </a:solidFill>
              </a:rPr>
              <a:t>Jean-Philippe Dunand</a:t>
            </a:r>
          </a:p>
          <a:p>
            <a:pPr marL="0" indent="0" algn="ctr">
              <a:buNone/>
            </a:pPr>
            <a:r>
              <a:rPr lang="fr-CH" b="1" dirty="0">
                <a:solidFill>
                  <a:srgbClr val="004C7D"/>
                </a:solidFill>
              </a:rPr>
              <a:t>Faculté de droit de Neuchâtel</a:t>
            </a:r>
          </a:p>
          <a:p>
            <a:pPr marL="0" indent="0" algn="ctr">
              <a:buNone/>
            </a:pPr>
            <a:endParaRPr lang="fr-CH" b="1" dirty="0">
              <a:solidFill>
                <a:srgbClr val="004C7D"/>
              </a:solidFill>
            </a:endParaRPr>
          </a:p>
          <a:p>
            <a:pPr marL="0" indent="0" algn="ctr">
              <a:buNone/>
            </a:pPr>
            <a:r>
              <a:rPr lang="fr-CH" b="1" dirty="0">
                <a:solidFill>
                  <a:srgbClr val="7030A0"/>
                </a:solidFill>
                <a:hlinkClick r:id="rId2"/>
              </a:rPr>
              <a:t>Jean-Philippe.Dunand@unine.ch</a:t>
            </a:r>
            <a:endParaRPr lang="fr-CH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CH" b="1" dirty="0">
                <a:solidFill>
                  <a:srgbClr val="7030A0"/>
                </a:solidFill>
              </a:rPr>
              <a:t>Compte LinkedIn </a:t>
            </a:r>
            <a:endParaRPr lang="fr-CH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CH" b="1" dirty="0">
                <a:solidFill>
                  <a:srgbClr val="FF0000"/>
                </a:solidFill>
                <a:hlinkClick r:id="rId3"/>
              </a:rPr>
              <a:t>www.unine.ch/CERT</a:t>
            </a:r>
            <a:endParaRPr lang="fr-CH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CH" b="1" dirty="0">
                <a:solidFill>
                  <a:srgbClr val="FF0000"/>
                </a:solidFill>
                <a:hlinkClick r:id="rId4"/>
              </a:rPr>
              <a:t>www.droitdutravail.ch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8142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9F029-50EB-4367-BD0F-746E0A91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>
                <a:solidFill>
                  <a:srgbClr val="7030A0"/>
                </a:solidFill>
              </a:rPr>
              <a:t>Sujets traités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6E59BDB-F09C-4FCD-BF66-B60EC993F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468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42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E99EB6CA-A2B1-C442-80E8-77DC3D7F8403}"/>
              </a:ext>
            </a:extLst>
          </p:cNvPr>
          <p:cNvSpPr txBox="1">
            <a:spLocks/>
          </p:cNvSpPr>
          <p:nvPr/>
        </p:nvSpPr>
        <p:spPr>
          <a:xfrm>
            <a:off x="403920" y="188640"/>
            <a:ext cx="7912496" cy="648072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000" b="1" dirty="0">
                <a:solidFill>
                  <a:srgbClr val="7030A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Révision totale de la loi fédérale sur la protection des données (LPD)</a:t>
            </a:r>
          </a:p>
          <a:p>
            <a:r>
              <a:rPr lang="fr-CH" sz="2000" b="1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</a:t>
            </a:r>
            <a:r>
              <a:rPr lang="fr-CH" sz="20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</a:t>
            </a:r>
            <a:r>
              <a:rPr lang="fr-CH" sz="22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                                            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7291FC8-BF15-5B4C-AFE1-2105874B1766}"/>
              </a:ext>
            </a:extLst>
          </p:cNvPr>
          <p:cNvCxnSpPr/>
          <p:nvPr/>
        </p:nvCxnSpPr>
        <p:spPr>
          <a:xfrm>
            <a:off x="467544" y="764704"/>
            <a:ext cx="6048672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47674D1-65AF-F642-BA51-9BAC0BFA01DD}"/>
              </a:ext>
            </a:extLst>
          </p:cNvPr>
          <p:cNvSpPr txBox="1">
            <a:spLocks/>
          </p:cNvSpPr>
          <p:nvPr/>
        </p:nvSpPr>
        <p:spPr>
          <a:xfrm>
            <a:off x="394841" y="908719"/>
            <a:ext cx="8497639" cy="6048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sz="2000" b="1" dirty="0">
              <a:solidFill>
                <a:srgbClr val="7030A0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B050"/>
                </a:solidFill>
              </a:rPr>
              <a:t>Le 1</a:t>
            </a:r>
            <a:r>
              <a:rPr lang="fr-FR" sz="2000" b="1" baseline="30000" dirty="0">
                <a:solidFill>
                  <a:srgbClr val="00B050"/>
                </a:solidFill>
              </a:rPr>
              <a:t>er</a:t>
            </a:r>
            <a:r>
              <a:rPr lang="fr-FR" sz="2000" b="1" dirty="0">
                <a:solidFill>
                  <a:srgbClr val="00B050"/>
                </a:solidFill>
              </a:rPr>
              <a:t> septembre 2023 est entrée en vigueur la nouvelle LPD du 25.9.2020 [RS 235.1]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70C0"/>
                </a:solidFill>
              </a:rPr>
              <a:t>Le 1</a:t>
            </a:r>
            <a:r>
              <a:rPr lang="fr-FR" sz="2000" b="1" baseline="30000" dirty="0">
                <a:solidFill>
                  <a:srgbClr val="0070C0"/>
                </a:solidFill>
              </a:rPr>
              <a:t>er</a:t>
            </a:r>
            <a:r>
              <a:rPr lang="fr-FR" sz="2000" b="1" dirty="0">
                <a:solidFill>
                  <a:srgbClr val="0070C0"/>
                </a:solidFill>
              </a:rPr>
              <a:t> septembre 2023 est entrée en vigueur l’ordonnance sur la protection des données (</a:t>
            </a:r>
            <a:r>
              <a:rPr lang="fr-FR" sz="2000" b="1" dirty="0" err="1">
                <a:solidFill>
                  <a:srgbClr val="0070C0"/>
                </a:solidFill>
              </a:rPr>
              <a:t>OPDo</a:t>
            </a:r>
            <a:r>
              <a:rPr lang="fr-FR" sz="2000" b="1" dirty="0">
                <a:solidFill>
                  <a:srgbClr val="0070C0"/>
                </a:solidFill>
              </a:rPr>
              <a:t>) du 31.8.2022 [RS 235.11]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u="sng" dirty="0">
                <a:solidFill>
                  <a:srgbClr val="C00000"/>
                </a:solidFill>
              </a:rPr>
              <a:t>Buts</a:t>
            </a:r>
            <a:r>
              <a:rPr lang="fr-FR" sz="2000" b="1" dirty="0">
                <a:solidFill>
                  <a:srgbClr val="C00000"/>
                </a:solidFill>
              </a:rPr>
              <a:t>: adapter la législation aux évolutions technologiques et garantir la compatibilité du droit suisse avec le droit international, en particulier le règlement européen sur la protection des données (RGPD) du 27.4.2016 [entré en vigueur 25.5.2018]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u="sng" dirty="0">
                <a:solidFill>
                  <a:srgbClr val="002060"/>
                </a:solidFill>
              </a:rPr>
              <a:t>Nouvelles obligations pour le responsable du traitement</a:t>
            </a:r>
            <a:r>
              <a:rPr lang="fr-FR" sz="2000" b="1" dirty="0">
                <a:solidFill>
                  <a:srgbClr val="002060"/>
                </a:solidFill>
              </a:rPr>
              <a:t> (devoir d’information étendu, registre des activités de traitement, analyse d’impact, etc.)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u="sng" dirty="0">
                <a:solidFill>
                  <a:srgbClr val="7030A0"/>
                </a:solidFill>
              </a:rPr>
              <a:t>Nouveaux droits pour les personnes concernées</a:t>
            </a:r>
            <a:r>
              <a:rPr lang="fr-FR" sz="2000" b="1" dirty="0">
                <a:solidFill>
                  <a:srgbClr val="7030A0"/>
                </a:solidFill>
              </a:rPr>
              <a:t> (droit à la portabilité, droit de faire revoir une décision individuelle automatisée, etc.)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u="sng" dirty="0">
                <a:solidFill>
                  <a:srgbClr val="00B0F0"/>
                </a:solidFill>
              </a:rPr>
              <a:t>Modifications terminologiques</a:t>
            </a:r>
            <a:r>
              <a:rPr lang="fr-FR" sz="2000" b="1" dirty="0">
                <a:solidFill>
                  <a:srgbClr val="00B0F0"/>
                </a:solidFill>
              </a:rPr>
              <a:t>: « responsable du traitement » pour « maître du fichier »; « profilage » pour « profil de la personnalité »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2000" b="1" dirty="0">
              <a:solidFill>
                <a:srgbClr val="C00000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C00000"/>
                </a:solidFill>
              </a:rPr>
              <a:t>Journée du CERT, 26 avril 2024, Neuchâtel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1"/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fr-FR" sz="2000" b="1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8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Image 10" descr="Logo CERT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473" y="6057369"/>
            <a:ext cx="683999" cy="6839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306875"/>
            <a:ext cx="863999" cy="35294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386" y="6465578"/>
            <a:ext cx="1799998" cy="344192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403920" y="468288"/>
            <a:ext cx="7283152" cy="440432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200" b="1" dirty="0">
                <a:solidFill>
                  <a:srgbClr val="7030A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Newsletter mensuelle en droit du travail</a:t>
            </a:r>
            <a:r>
              <a:rPr lang="fr-CH" sz="22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                                                                                                            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467544" y="908720"/>
            <a:ext cx="6048672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3384376" cy="26979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07" y="4509120"/>
            <a:ext cx="3572374" cy="1362265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199" y="1817648"/>
            <a:ext cx="4465191" cy="81926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80" y="2622907"/>
            <a:ext cx="4378684" cy="18862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CH" dirty="0">
              <a:hlinkClick r:id="" action="ppaction://noaction"/>
            </a:endParaRPr>
          </a:p>
          <a:p>
            <a:endParaRPr lang="fr-CH" dirty="0">
              <a:hlinkClick r:id="" action="ppaction://noaction"/>
            </a:endParaRPr>
          </a:p>
          <a:p>
            <a:r>
              <a:rPr lang="fr-CH" dirty="0">
                <a:hlinkClick r:id="" action="ppaction://noaction"/>
              </a:rPr>
              <a:t>www.droitdutravail.ch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5771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E99EB6CA-A2B1-C442-80E8-77DC3D7F8403}"/>
              </a:ext>
            </a:extLst>
          </p:cNvPr>
          <p:cNvSpPr txBox="1">
            <a:spLocks/>
          </p:cNvSpPr>
          <p:nvPr/>
        </p:nvSpPr>
        <p:spPr>
          <a:xfrm>
            <a:off x="403920" y="188639"/>
            <a:ext cx="7912496" cy="79208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1800" b="1" dirty="0">
                <a:solidFill>
                  <a:srgbClr val="7030A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Protection de la personnalité (art. 328 CO) – TF 4A_239/2021 (16.12.2022)</a:t>
            </a:r>
          </a:p>
          <a:p>
            <a:r>
              <a:rPr lang="fr-CH" sz="2000" b="1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</a:t>
            </a:r>
            <a:r>
              <a:rPr lang="fr-CH" sz="20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</a:t>
            </a:r>
            <a:r>
              <a:rPr lang="fr-CH" sz="22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                                            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7291FC8-BF15-5B4C-AFE1-2105874B1766}"/>
              </a:ext>
            </a:extLst>
          </p:cNvPr>
          <p:cNvCxnSpPr/>
          <p:nvPr/>
        </p:nvCxnSpPr>
        <p:spPr>
          <a:xfrm>
            <a:off x="467544" y="764704"/>
            <a:ext cx="6048672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47674D1-65AF-F642-BA51-9BAC0BFA01DD}"/>
              </a:ext>
            </a:extLst>
          </p:cNvPr>
          <p:cNvSpPr txBox="1">
            <a:spLocks/>
          </p:cNvSpPr>
          <p:nvPr/>
        </p:nvSpPr>
        <p:spPr>
          <a:xfrm>
            <a:off x="394841" y="908719"/>
            <a:ext cx="8497639" cy="6048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sz="2000" b="1" dirty="0">
              <a:solidFill>
                <a:srgbClr val="7030A0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tx1"/>
                </a:solidFill>
              </a:rPr>
              <a:t>Droit à un bonus (art. 322d CO); égalité de traitement (art. 328 CO)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</a:rPr>
              <a:t>T. engagé dès le 1.7.2018 en qualité de responsable commercial et de manager régional de 8 clubs de fitness. Gratification aux conditions suivantes: « </a:t>
            </a:r>
            <a:r>
              <a:rPr lang="fr-FR" sz="2000" b="1" dirty="0">
                <a:solidFill>
                  <a:schemeClr val="tx1"/>
                </a:solidFill>
              </a:rPr>
              <a:t>Si le chiffre d’affaire du groupe défini selon budget est atteint, CHF 20’000.- de bonus. Si celui-ci est dépassé de plus de 20%, CHF 30’000.- de bonus. S’il est entre les deux, une augmentation linéaire jusqu’à 30’000.- sera octroyée</a:t>
            </a:r>
            <a:r>
              <a:rPr lang="fr-FR" sz="2000" dirty="0">
                <a:solidFill>
                  <a:schemeClr val="tx1"/>
                </a:solidFill>
              </a:rPr>
              <a:t> »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</a:rPr>
              <a:t>Par courrier du 31.10.2018, E. a résilié les rapports de travail de T. avec effet au 30.11.2018. Les quatre autres managers régionaux ont tous quatre perçu un « bonus 2018 » de 20’000 </a:t>
            </a:r>
            <a:r>
              <a:rPr lang="fr-FR" sz="2000" dirty="0" err="1">
                <a:solidFill>
                  <a:schemeClr val="tx1"/>
                </a:solidFill>
              </a:rPr>
              <a:t>fr.</a:t>
            </a:r>
            <a:r>
              <a:rPr lang="fr-FR" sz="2000" dirty="0">
                <a:solidFill>
                  <a:schemeClr val="tx1"/>
                </a:solidFill>
              </a:rPr>
              <a:t>, sans avoir atteint le chiffre d’affaire prévu. T. réclame le paiement d’un bonus d’un montant brut non inférieur à 20’000 </a:t>
            </a:r>
            <a:r>
              <a:rPr lang="fr-FR" sz="2000" dirty="0" err="1">
                <a:solidFill>
                  <a:schemeClr val="tx1"/>
                </a:solidFill>
              </a:rPr>
              <a:t>fr.</a:t>
            </a: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fr-CH" sz="2000" b="1" u="sng" dirty="0">
              <a:solidFill>
                <a:srgbClr val="7030A0"/>
              </a:solidFill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fr-CH" sz="2000" b="1" u="sng" dirty="0">
                <a:solidFill>
                  <a:srgbClr val="7030A0"/>
                </a:solidFill>
              </a:rPr>
              <a:t>Points à retenir</a:t>
            </a:r>
            <a:endParaRPr lang="fr-FR" sz="2000" b="1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r-FR" sz="2000" b="1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schemeClr val="tx1"/>
                </a:solidFill>
              </a:rPr>
              <a:t>En n’accordant pas une gratification à T., alors qu’il en a fait bénéficier les 4 autres managers régionaux qui se trouvaient dans une situation identique, E. a violé le principe d’égalité de traitement qui découle de l’art. 328 CO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schemeClr val="tx1"/>
                </a:solidFill>
              </a:rPr>
              <a:t>T. a droit au bonus réclamé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tx1"/>
                </a:solidFill>
              </a:rPr>
              <a:t>Rejet du recours en matière civile de E.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fr-FR" sz="2000" b="1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E99EB6CA-A2B1-C442-80E8-77DC3D7F8403}"/>
              </a:ext>
            </a:extLst>
          </p:cNvPr>
          <p:cNvSpPr txBox="1">
            <a:spLocks/>
          </p:cNvSpPr>
          <p:nvPr/>
        </p:nvSpPr>
        <p:spPr>
          <a:xfrm>
            <a:off x="403920" y="188639"/>
            <a:ext cx="7912496" cy="79208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1800" b="1" dirty="0">
                <a:solidFill>
                  <a:srgbClr val="7030A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Protection des travailleurs âgés contre le licenciement</a:t>
            </a:r>
          </a:p>
          <a:p>
            <a:r>
              <a:rPr lang="fr-CH" sz="2000" b="1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</a:t>
            </a:r>
            <a:r>
              <a:rPr lang="fr-CH" sz="20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</a:t>
            </a:r>
            <a:r>
              <a:rPr lang="fr-CH" sz="22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                                            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7291FC8-BF15-5B4C-AFE1-2105874B1766}"/>
              </a:ext>
            </a:extLst>
          </p:cNvPr>
          <p:cNvCxnSpPr/>
          <p:nvPr/>
        </p:nvCxnSpPr>
        <p:spPr>
          <a:xfrm>
            <a:off x="467544" y="764704"/>
            <a:ext cx="6048672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47674D1-65AF-F642-BA51-9BAC0BFA01DD}"/>
              </a:ext>
            </a:extLst>
          </p:cNvPr>
          <p:cNvSpPr txBox="1">
            <a:spLocks/>
          </p:cNvSpPr>
          <p:nvPr/>
        </p:nvSpPr>
        <p:spPr>
          <a:xfrm>
            <a:off x="394841" y="908719"/>
            <a:ext cx="8497639" cy="6048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>
                  <a:lumMod val="75000"/>
                </a:schemeClr>
              </a:buClr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CH" sz="2000" b="1" dirty="0">
                <a:solidFill>
                  <a:srgbClr val="00B050"/>
                </a:solidFill>
              </a:rPr>
              <a:t>(2022) Licenciement de T., 63 ans, 14 années de service; incapacité de travail de plus de six mois, toujours en cours; il n’y a pas d’obligation d’entendre l’autre partie, ni d’obligation générale de soumettre le licenciement envisagé à un contrôle de proportionnalité; pas d’abus </a:t>
            </a:r>
            <a:r>
              <a:rPr lang="fr-CH" sz="2000" b="1" dirty="0">
                <a:solidFill>
                  <a:srgbClr val="7030A0"/>
                </a:solidFill>
              </a:rPr>
              <a:t>(TF 4A_390/2021, c. 3.1.4 et 3.4)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CH" sz="2000" b="1" dirty="0">
                <a:solidFill>
                  <a:srgbClr val="00B050"/>
                </a:solidFill>
              </a:rPr>
              <a:t>(2022) Licenciement de T., occupant une fonction élevée, âgée de 57 ans, 14 années d’ancienneté, en vue d’un changement d’organisation dans l’entreprise; l’âge et l’ancienneté ne sont pas pertinents, dès lors que T. avait un poste de cadre et qu’il n’existait pas de fonction alternative pour la conserver au sein de l’entreprise; pas d’abus </a:t>
            </a:r>
            <a:r>
              <a:rPr lang="fr-CH" sz="2000" b="1" dirty="0">
                <a:solidFill>
                  <a:srgbClr val="7030A0"/>
                </a:solidFill>
              </a:rPr>
              <a:t>(TF 4A_186/2022, c. 4.3)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CH" sz="2000" b="1" dirty="0">
                <a:solidFill>
                  <a:srgbClr val="FF0000"/>
                </a:solidFill>
              </a:rPr>
              <a:t>(2023) Licenciement de T., 62 ans, 39 ans d’ancienneté, afin de diminuer l'effectif du personnel; notifier un tel licenciement à une employée ayant fait preuve de loyauté et d'un travail irréprochable, dénote un manque d'égards total. E. aurait du procéder à un entretien préalable et rechercher des solutions alternatives au licenciement; abus admis </a:t>
            </a:r>
            <a:r>
              <a:rPr lang="fr-CH" sz="1800" b="1" dirty="0">
                <a:solidFill>
                  <a:srgbClr val="7030A0"/>
                </a:solidFill>
              </a:rPr>
              <a:t>(TF 4A_307/2022, c. 4)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CH" sz="2000" b="1" dirty="0">
                <a:solidFill>
                  <a:srgbClr val="FF0000"/>
                </a:solidFill>
              </a:rPr>
              <a:t>(2023) Licenciement de T., 64 ans, 30 ans d’ancienneté, en raison de problèmes de santé; critère de la retraite proche; E. aurait du procéder à un entretien préalable et rechercher des solutions alternatives au licenciement; abus admis </a:t>
            </a:r>
            <a:r>
              <a:rPr lang="fr-CH" sz="2000" b="1" dirty="0">
                <a:solidFill>
                  <a:srgbClr val="7030A0"/>
                </a:solidFill>
              </a:rPr>
              <a:t>(TF 4A_117/2023, c. 3.4)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7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E99EB6CA-A2B1-C442-80E8-77DC3D7F8403}"/>
              </a:ext>
            </a:extLst>
          </p:cNvPr>
          <p:cNvSpPr txBox="1">
            <a:spLocks/>
          </p:cNvSpPr>
          <p:nvPr/>
        </p:nvSpPr>
        <p:spPr>
          <a:xfrm>
            <a:off x="403920" y="188639"/>
            <a:ext cx="7912496" cy="79208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1800" b="1" dirty="0">
                <a:solidFill>
                  <a:srgbClr val="7030A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Opposition au congé (art. 336b al. 1 CO)</a:t>
            </a:r>
          </a:p>
          <a:p>
            <a:r>
              <a:rPr lang="fr-CH" sz="2000" b="1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</a:t>
            </a:r>
            <a:r>
              <a:rPr lang="fr-CH" sz="20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</a:t>
            </a:r>
            <a:r>
              <a:rPr lang="fr-CH" sz="2200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                                                  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7291FC8-BF15-5B4C-AFE1-2105874B1766}"/>
              </a:ext>
            </a:extLst>
          </p:cNvPr>
          <p:cNvCxnSpPr/>
          <p:nvPr/>
        </p:nvCxnSpPr>
        <p:spPr>
          <a:xfrm>
            <a:off x="467544" y="764704"/>
            <a:ext cx="6048672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47674D1-65AF-F642-BA51-9BAC0BFA01DD}"/>
              </a:ext>
            </a:extLst>
          </p:cNvPr>
          <p:cNvSpPr txBox="1">
            <a:spLocks/>
          </p:cNvSpPr>
          <p:nvPr/>
        </p:nvSpPr>
        <p:spPr>
          <a:xfrm>
            <a:off x="394841" y="908719"/>
            <a:ext cx="8497639" cy="6048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6">
                  <a:lumMod val="75000"/>
                </a:schemeClr>
              </a:buClr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E85ADB3-73B4-49A8-8577-A9A38F6BE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9"/>
            <a:ext cx="5544616" cy="259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H" sz="3200" b="1" dirty="0">
                <a:solidFill>
                  <a:srgbClr val="7030A0"/>
                </a:solidFill>
              </a:rPr>
              <a:t>TF: le travailleur doit manifester sa volonté</a:t>
            </a:r>
            <a:br>
              <a:rPr lang="fr-CH" sz="3200" b="1" dirty="0">
                <a:solidFill>
                  <a:srgbClr val="7030A0"/>
                </a:solidFill>
              </a:rPr>
            </a:br>
            <a:r>
              <a:rPr lang="fr-CH" sz="3200" b="1" dirty="0">
                <a:solidFill>
                  <a:srgbClr val="7030A0"/>
                </a:solidFill>
              </a:rPr>
              <a:t>de poursuivre les rapports de travail</a:t>
            </a:r>
            <a:br>
              <a:rPr lang="fr-CH" sz="3200" b="1" dirty="0">
                <a:solidFill>
                  <a:srgbClr val="7030A0"/>
                </a:solidFill>
              </a:rPr>
            </a:br>
            <a:r>
              <a:rPr lang="fr-CH" sz="3200" b="1" dirty="0">
                <a:solidFill>
                  <a:srgbClr val="7030A0"/>
                </a:solidFill>
              </a:rPr>
              <a:t>(TF 4A_320/2014, c. 3.3)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845" y="2228850"/>
            <a:ext cx="7886700" cy="34975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CH" dirty="0">
                <a:solidFill>
                  <a:srgbClr val="002060"/>
                </a:solidFill>
              </a:rPr>
              <a:t>«J’ai contesté la raison de vouloir me licencier et je vous ai informer que la vraie raison du licenciement n’était que représailles»; «Afin que nos rapports se terminent dans le respect…»</a:t>
            </a:r>
          </a:p>
          <a:p>
            <a:pPr algn="just"/>
            <a:r>
              <a:rPr lang="fr-CH" dirty="0">
                <a:solidFill>
                  <a:srgbClr val="C00000"/>
                </a:solidFill>
              </a:rPr>
              <a:t>TF: T. ne peut se contenter de «faire opposition au motif du congé, ou aux circonstances ayant mené au congé»; il faut qu’il </a:t>
            </a:r>
            <a:r>
              <a:rPr lang="fr-CH" b="1" dirty="0">
                <a:solidFill>
                  <a:srgbClr val="C00000"/>
                </a:solidFill>
              </a:rPr>
              <a:t>manifeste clairement sa volonté de vouloir poursuivre les rapports de travail</a:t>
            </a:r>
            <a:r>
              <a:rPr lang="fr-CH" dirty="0">
                <a:solidFill>
                  <a:srgbClr val="C00000"/>
                </a:solidFill>
              </a:rPr>
              <a:t>; opposition non valable</a:t>
            </a:r>
          </a:p>
          <a:p>
            <a:pPr algn="just"/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69DFDB-7082-EE40-A2A4-2E27D575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88F32-3D80-494D-96F3-9557C98D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H" sz="2800" b="1" dirty="0">
                <a:solidFill>
                  <a:srgbClr val="7030A0"/>
                </a:solidFill>
              </a:rPr>
              <a:t>TF: le travailleur ne doit pas prendre acte</a:t>
            </a:r>
            <a:br>
              <a:rPr lang="fr-CH" sz="2800" b="1" dirty="0">
                <a:solidFill>
                  <a:srgbClr val="7030A0"/>
                </a:solidFill>
              </a:rPr>
            </a:br>
            <a:r>
              <a:rPr lang="fr-CH" sz="2800" b="1" dirty="0">
                <a:solidFill>
                  <a:srgbClr val="7030A0"/>
                </a:solidFill>
              </a:rPr>
              <a:t>que les rapports de travail prendront fin</a:t>
            </a:r>
            <a:br>
              <a:rPr lang="fr-CH" sz="2800" b="1" dirty="0">
                <a:solidFill>
                  <a:srgbClr val="7030A0"/>
                </a:solidFill>
              </a:rPr>
            </a:br>
            <a:r>
              <a:rPr lang="fr-CH" sz="2800" b="1" dirty="0">
                <a:solidFill>
                  <a:srgbClr val="7030A0"/>
                </a:solidFill>
              </a:rPr>
              <a:t>TF 4A_59/2023, c. 4.2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0C278-6563-461A-8DC0-6E3815645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1628800"/>
            <a:ext cx="7886700" cy="49545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CH" b="1" dirty="0"/>
              <a:t>Le travailleur a écrit, le 20 décembre 2016, qu'il "</a:t>
            </a:r>
            <a:r>
              <a:rPr lang="fr-CH" b="1" dirty="0" err="1"/>
              <a:t>form</a:t>
            </a:r>
            <a:r>
              <a:rPr lang="fr-CH" b="1" dirty="0"/>
              <a:t>(ait) opposition à ce congé" et simultanément qu'il prenait acte que les "rapports de travail prendront (...) fin le 31 janvier 2017"</a:t>
            </a:r>
          </a:p>
          <a:p>
            <a:pPr algn="just"/>
            <a:r>
              <a:rPr lang="fr-CH" b="1" dirty="0">
                <a:solidFill>
                  <a:srgbClr val="C00000"/>
                </a:solidFill>
              </a:rPr>
              <a:t>TF: quoi qu'en dise l'employé, ses intentions n'étaient pas claires puisqu'il déclarait tout à la fois former opposition au congé et que ce congé interviendrait bien à la date susmentionnée. Ces deux éléments sont antagonistes puisque si l'opposition concerne la terminaison des rapports de travail (car cette résiliation est abusive), l'employé ne peut simultanément accepter que ceux-ci se terminent. Exprimé autrement, soit il accepte la résiliation soit il s'y oppose</a:t>
            </a:r>
          </a:p>
          <a:p>
            <a:pPr algn="just"/>
            <a:r>
              <a:rPr lang="fr-CH" b="1" dirty="0">
                <a:solidFill>
                  <a:srgbClr val="0070C0"/>
                </a:solidFill>
              </a:rPr>
              <a:t>C</a:t>
            </a:r>
            <a:r>
              <a:rPr lang="fr-FR" b="1" dirty="0" err="1">
                <a:solidFill>
                  <a:srgbClr val="0070C0"/>
                </a:solidFill>
              </a:rPr>
              <a:t>ommentaire</a:t>
            </a:r>
            <a:r>
              <a:rPr lang="fr-FR" b="1" dirty="0">
                <a:solidFill>
                  <a:srgbClr val="0070C0"/>
                </a:solidFill>
              </a:rPr>
              <a:t> de Werner </a:t>
            </a:r>
            <a:r>
              <a:rPr lang="fr-FR" b="1" dirty="0" err="1">
                <a:solidFill>
                  <a:srgbClr val="0070C0"/>
                </a:solidFill>
              </a:rPr>
              <a:t>Gloor</a:t>
            </a:r>
            <a:r>
              <a:rPr lang="fr-CH" b="1" dirty="0">
                <a:solidFill>
                  <a:srgbClr val="0070C0"/>
                </a:solidFill>
              </a:rPr>
              <a:t>, Newsletter DroitDuTravail.ch juin 2023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025449-0433-1143-B973-E5568D34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1274</Words>
  <Application>Microsoft Office PowerPoint</Application>
  <PresentationFormat>Affichage à l'écran (4:3)</PresentationFormat>
  <Paragraphs>80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Berlin Sans FB</vt:lpstr>
      <vt:lpstr>Calibri</vt:lpstr>
      <vt:lpstr>Wingdings</vt:lpstr>
      <vt:lpstr>Thème Office</vt:lpstr>
      <vt:lpstr>  Jean-Philippe Dunand, avocat, professeur à l’Université de Neuchâtel</vt:lpstr>
      <vt:lpstr>Sujets traités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TF: le travailleur doit manifester sa volonté de poursuivre les rapports de travail (TF 4A_320/2014, c. 3.3)</vt:lpstr>
      <vt:lpstr>TF: le travailleur ne doit pas prendre acte que les rapports de travail prendront fin TF 4A_59/2023, c. 4.2</vt:lpstr>
      <vt:lpstr>Le travailleur doit alléguer qu’il a formé opposition dans le délai prévu TF 4A_412/2022, c. 4.2 (publication ATF prévue)</vt:lpstr>
      <vt:lpstr>Merci de votre attention!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staehlis2</dc:creator>
  <cp:lastModifiedBy>MAGNE Carine</cp:lastModifiedBy>
  <cp:revision>338</cp:revision>
  <cp:lastPrinted>2023-11-12T11:04:56Z</cp:lastPrinted>
  <dcterms:created xsi:type="dcterms:W3CDTF">2010-02-09T14:21:49Z</dcterms:created>
  <dcterms:modified xsi:type="dcterms:W3CDTF">2023-11-12T11:06:24Z</dcterms:modified>
</cp:coreProperties>
</file>