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328" r:id="rId4"/>
    <p:sldId id="335" r:id="rId5"/>
    <p:sldId id="284" r:id="rId6"/>
    <p:sldId id="336" r:id="rId7"/>
    <p:sldId id="332" r:id="rId8"/>
    <p:sldId id="322" r:id="rId9"/>
    <p:sldId id="323" r:id="rId10"/>
    <p:sldId id="333" r:id="rId11"/>
    <p:sldId id="327" r:id="rId12"/>
    <p:sldId id="321" r:id="rId13"/>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00CC"/>
    <a:srgbClr val="9933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456" autoAdjust="0"/>
  </p:normalViewPr>
  <p:slideViewPr>
    <p:cSldViewPr snapToGrid="0">
      <p:cViewPr varScale="1">
        <p:scale>
          <a:sx n="86" d="100"/>
          <a:sy n="86" d="100"/>
        </p:scale>
        <p:origin x="888" y="96"/>
      </p:cViewPr>
      <p:guideLst/>
    </p:cSldViewPr>
  </p:slideViewPr>
  <p:notesTextViewPr>
    <p:cViewPr>
      <p:scale>
        <a:sx n="1" d="1"/>
        <a:sy n="1" d="1"/>
      </p:scale>
      <p:origin x="0" y="0"/>
    </p:cViewPr>
  </p:notesTextViewPr>
  <p:notesViewPr>
    <p:cSldViewPr snapToGrid="0">
      <p:cViewPr>
        <p:scale>
          <a:sx n="80" d="100"/>
          <a:sy n="80" d="100"/>
        </p:scale>
        <p:origin x="394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38DBC8D-0B23-44AB-B791-C41594F7B258}"/>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CH" dirty="0"/>
          </a:p>
        </p:txBody>
      </p:sp>
      <p:sp>
        <p:nvSpPr>
          <p:cNvPr id="3" name="Espace réservé de la date 2">
            <a:extLst>
              <a:ext uri="{FF2B5EF4-FFF2-40B4-BE49-F238E27FC236}">
                <a16:creationId xmlns:a16="http://schemas.microsoft.com/office/drawing/2014/main" id="{A42D93BF-5F49-44C6-ACC0-8CC0CC82471B}"/>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1A6FF8B7-9D40-42A5-B963-1018C0906139}" type="datetimeFigureOut">
              <a:rPr lang="fr-CH" smtClean="0"/>
              <a:t>15.11.2023</a:t>
            </a:fld>
            <a:endParaRPr lang="fr-CH" dirty="0"/>
          </a:p>
        </p:txBody>
      </p:sp>
      <p:sp>
        <p:nvSpPr>
          <p:cNvPr id="4" name="Espace réservé du pied de page 3">
            <a:extLst>
              <a:ext uri="{FF2B5EF4-FFF2-40B4-BE49-F238E27FC236}">
                <a16:creationId xmlns:a16="http://schemas.microsoft.com/office/drawing/2014/main" id="{9F3AA3A1-EA39-4450-A056-FD73627945E2}"/>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CH" dirty="0"/>
          </a:p>
        </p:txBody>
      </p:sp>
      <p:sp>
        <p:nvSpPr>
          <p:cNvPr id="5" name="Espace réservé du numéro de diapositive 4">
            <a:extLst>
              <a:ext uri="{FF2B5EF4-FFF2-40B4-BE49-F238E27FC236}">
                <a16:creationId xmlns:a16="http://schemas.microsoft.com/office/drawing/2014/main" id="{27D71985-A6B5-4C84-90E6-0B315A19CFE7}"/>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88A503E-BAF5-43E9-9DE3-71B14B1FF4FF}" type="slidenum">
              <a:rPr lang="fr-CH" smtClean="0"/>
              <a:t>‹N°›</a:t>
            </a:fld>
            <a:endParaRPr lang="fr-CH" dirty="0"/>
          </a:p>
        </p:txBody>
      </p:sp>
    </p:spTree>
    <p:extLst>
      <p:ext uri="{BB962C8B-B14F-4D97-AF65-F5344CB8AC3E}">
        <p14:creationId xmlns:p14="http://schemas.microsoft.com/office/powerpoint/2010/main" val="129396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CH" dirty="0"/>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DE098F0-05A9-43C6-97AB-D5A2CB26DA0F}" type="datetimeFigureOut">
              <a:rPr lang="fr-CH" smtClean="0"/>
              <a:t>15.11.2023</a:t>
            </a:fld>
            <a:endParaRPr lang="fr-CH" dirty="0"/>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CH" dirty="0"/>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CH" dirty="0"/>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5962333-8E77-48F7-A33C-73505F18662D}" type="slidenum">
              <a:rPr lang="fr-CH" smtClean="0"/>
              <a:t>‹N°›</a:t>
            </a:fld>
            <a:endParaRPr lang="fr-CH" dirty="0"/>
          </a:p>
        </p:txBody>
      </p:sp>
    </p:spTree>
    <p:extLst>
      <p:ext uri="{BB962C8B-B14F-4D97-AF65-F5344CB8AC3E}">
        <p14:creationId xmlns:p14="http://schemas.microsoft.com/office/powerpoint/2010/main" val="84761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1</a:t>
            </a:fld>
            <a:endParaRPr lang="fr-CH" dirty="0"/>
          </a:p>
        </p:txBody>
      </p:sp>
    </p:spTree>
    <p:extLst>
      <p:ext uri="{BB962C8B-B14F-4D97-AF65-F5344CB8AC3E}">
        <p14:creationId xmlns:p14="http://schemas.microsoft.com/office/powerpoint/2010/main" val="380170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10</a:t>
            </a:fld>
            <a:endParaRPr lang="fr-CH" dirty="0"/>
          </a:p>
        </p:txBody>
      </p:sp>
    </p:spTree>
    <p:extLst>
      <p:ext uri="{BB962C8B-B14F-4D97-AF65-F5344CB8AC3E}">
        <p14:creationId xmlns:p14="http://schemas.microsoft.com/office/powerpoint/2010/main" val="86388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Les cantons ne peuvent appliquer l’art. 440 CC leur permettant de prévoir des exceptions à l’obligation de rendre les décisions à 3 membres.</a:t>
            </a:r>
          </a:p>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11</a:t>
            </a:fld>
            <a:endParaRPr lang="fr-CH" dirty="0"/>
          </a:p>
        </p:txBody>
      </p:sp>
    </p:spTree>
    <p:extLst>
      <p:ext uri="{BB962C8B-B14F-4D97-AF65-F5344CB8AC3E}">
        <p14:creationId xmlns:p14="http://schemas.microsoft.com/office/powerpoint/2010/main" val="303320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12</a:t>
            </a:fld>
            <a:endParaRPr lang="fr-CH" dirty="0"/>
          </a:p>
        </p:txBody>
      </p:sp>
    </p:spTree>
    <p:extLst>
      <p:ext uri="{BB962C8B-B14F-4D97-AF65-F5344CB8AC3E}">
        <p14:creationId xmlns:p14="http://schemas.microsoft.com/office/powerpoint/2010/main" val="313136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2</a:t>
            </a:fld>
            <a:endParaRPr lang="fr-CH" dirty="0"/>
          </a:p>
        </p:txBody>
      </p:sp>
    </p:spTree>
    <p:extLst>
      <p:ext uri="{BB962C8B-B14F-4D97-AF65-F5344CB8AC3E}">
        <p14:creationId xmlns:p14="http://schemas.microsoft.com/office/powerpoint/2010/main" val="291541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3</a:t>
            </a:fld>
            <a:endParaRPr lang="fr-CH" dirty="0"/>
          </a:p>
        </p:txBody>
      </p:sp>
    </p:spTree>
    <p:extLst>
      <p:ext uri="{BB962C8B-B14F-4D97-AF65-F5344CB8AC3E}">
        <p14:creationId xmlns:p14="http://schemas.microsoft.com/office/powerpoint/2010/main" val="330476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4</a:t>
            </a:fld>
            <a:endParaRPr lang="fr-CH" dirty="0"/>
          </a:p>
        </p:txBody>
      </p:sp>
    </p:spTree>
    <p:extLst>
      <p:ext uri="{BB962C8B-B14F-4D97-AF65-F5344CB8AC3E}">
        <p14:creationId xmlns:p14="http://schemas.microsoft.com/office/powerpoint/2010/main" val="28513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B.A a été condamné par ordonnance pénale pour lésions corporelles simples, menaces et voies de fait au préjudice de A.A.</a:t>
            </a:r>
          </a:p>
          <a:p>
            <a:pPr marL="0" indent="0">
              <a:buNone/>
            </a:pPr>
            <a:r>
              <a:rPr lang="fr-FR" sz="1200" dirty="0"/>
              <a:t>Nouveaux faits de violence ultérieurs en cours de procédure.</a:t>
            </a:r>
          </a:p>
          <a:p>
            <a:pPr marL="0" indent="0">
              <a:buNone/>
            </a:pPr>
            <a:r>
              <a:rPr lang="fr-FR" sz="1200" dirty="0"/>
              <a:t>La juridiction constate qu’il est évident que l’ex-époux n’entend pas se soumettre aux décisions civiles et pénales rendues à son encontre. (pas de titre de séjour, pas de domicile connu, violence contre la police….)</a:t>
            </a:r>
          </a:p>
          <a:p>
            <a:pPr marL="0" indent="0">
              <a:buNone/>
            </a:pPr>
            <a:r>
              <a:rPr lang="fr-FR" sz="1200" dirty="0"/>
              <a:t>La juridiction ne prononce pas de mesure de surveillance électronique car le but de dissuasion du bracelet n’aurait aucun effet. Pas utile pour interdire le contact par écrit ou téléphone.</a:t>
            </a:r>
          </a:p>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5</a:t>
            </a:fld>
            <a:endParaRPr lang="fr-CH" dirty="0"/>
          </a:p>
        </p:txBody>
      </p:sp>
    </p:spTree>
    <p:extLst>
      <p:ext uri="{BB962C8B-B14F-4D97-AF65-F5344CB8AC3E}">
        <p14:creationId xmlns:p14="http://schemas.microsoft.com/office/powerpoint/2010/main" val="185897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B.A a été condamné par ordonnance pénale pour lésions corporelles simples, menaces et voies de fait au préjudice de A.A.</a:t>
            </a:r>
          </a:p>
          <a:p>
            <a:pPr marL="0" indent="0">
              <a:buNone/>
            </a:pPr>
            <a:r>
              <a:rPr lang="fr-FR" sz="1200" dirty="0"/>
              <a:t>Nouveaux faits de violence ultérieurs en cours de procédure.</a:t>
            </a:r>
          </a:p>
          <a:p>
            <a:pPr marL="0" indent="0">
              <a:buNone/>
            </a:pPr>
            <a:r>
              <a:rPr lang="fr-FR" sz="1200" dirty="0"/>
              <a:t>La juridiction constate qu’il est évident que l’ex-époux n’entend pas se soumettre aux décisions civiles et pénales rendues à son encontre. (pas de titre de séjour, pas de domicile connu, violence contre la police….)</a:t>
            </a:r>
          </a:p>
          <a:p>
            <a:pPr marL="0" indent="0">
              <a:buNone/>
            </a:pPr>
            <a:r>
              <a:rPr lang="fr-FR" sz="1200" dirty="0"/>
              <a:t>La juridiction ne prononce pas de mesure de surveillance électronique car le but de dissuasion du bracelet n’aurait aucun effet. Pas utile pour interdire le contact par écrit ou téléphone.</a:t>
            </a:r>
          </a:p>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6</a:t>
            </a:fld>
            <a:endParaRPr lang="fr-CH" dirty="0"/>
          </a:p>
        </p:txBody>
      </p:sp>
    </p:spTree>
    <p:extLst>
      <p:ext uri="{BB962C8B-B14F-4D97-AF65-F5344CB8AC3E}">
        <p14:creationId xmlns:p14="http://schemas.microsoft.com/office/powerpoint/2010/main" val="360881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7</a:t>
            </a:fld>
            <a:endParaRPr lang="fr-CH" dirty="0"/>
          </a:p>
        </p:txBody>
      </p:sp>
    </p:spTree>
    <p:extLst>
      <p:ext uri="{BB962C8B-B14F-4D97-AF65-F5344CB8AC3E}">
        <p14:creationId xmlns:p14="http://schemas.microsoft.com/office/powerpoint/2010/main" val="290219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8</a:t>
            </a:fld>
            <a:endParaRPr lang="fr-CH" dirty="0"/>
          </a:p>
        </p:txBody>
      </p:sp>
    </p:spTree>
    <p:extLst>
      <p:ext uri="{BB962C8B-B14F-4D97-AF65-F5344CB8AC3E}">
        <p14:creationId xmlns:p14="http://schemas.microsoft.com/office/powerpoint/2010/main" val="86332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962333-8E77-48F7-A33C-73505F18662D}" type="slidenum">
              <a:rPr lang="fr-CH" smtClean="0"/>
              <a:t>9</a:t>
            </a:fld>
            <a:endParaRPr lang="fr-CH" dirty="0"/>
          </a:p>
        </p:txBody>
      </p:sp>
    </p:spTree>
    <p:extLst>
      <p:ext uri="{BB962C8B-B14F-4D97-AF65-F5344CB8AC3E}">
        <p14:creationId xmlns:p14="http://schemas.microsoft.com/office/powerpoint/2010/main" val="1495938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0C95E-CDC1-46B9-9B89-6D3E01A70762}"/>
              </a:ext>
            </a:extLst>
          </p:cNvPr>
          <p:cNvSpPr>
            <a:spLocks noGrp="1"/>
          </p:cNvSpPr>
          <p:nvPr>
            <p:ph type="ctrTitle" hasCustomPrompt="1"/>
          </p:nvPr>
        </p:nvSpPr>
        <p:spPr>
          <a:xfrm>
            <a:off x="1524000" y="897913"/>
            <a:ext cx="9144000" cy="1529397"/>
          </a:xfrm>
        </p:spPr>
        <p:txBody>
          <a:bodyPr anchor="t">
            <a:normAutofit/>
          </a:bodyPr>
          <a:lstStyle>
            <a:lvl1pPr algn="ctr">
              <a:defRPr sz="4600" b="1">
                <a:latin typeface="Gellix" pitchFamily="2" charset="0"/>
                <a:cs typeface="Gellix" pitchFamily="2" charset="0"/>
              </a:defRPr>
            </a:lvl1pPr>
          </a:lstStyle>
          <a:p>
            <a:r>
              <a:rPr lang="fr-FR" dirty="0"/>
              <a:t>Modifiez le style du titre de la présentation PowerPoint</a:t>
            </a:r>
            <a:endParaRPr lang="fr-CH" dirty="0"/>
          </a:p>
        </p:txBody>
      </p:sp>
      <p:sp>
        <p:nvSpPr>
          <p:cNvPr id="3" name="Sous-titre 2">
            <a:extLst>
              <a:ext uri="{FF2B5EF4-FFF2-40B4-BE49-F238E27FC236}">
                <a16:creationId xmlns:a16="http://schemas.microsoft.com/office/drawing/2014/main" id="{059C428B-E0F9-4458-87BA-EE30813F57A7}"/>
              </a:ext>
            </a:extLst>
          </p:cNvPr>
          <p:cNvSpPr>
            <a:spLocks noGrp="1"/>
          </p:cNvSpPr>
          <p:nvPr>
            <p:ph type="subTitle" idx="1"/>
          </p:nvPr>
        </p:nvSpPr>
        <p:spPr>
          <a:xfrm>
            <a:off x="1524000" y="2527064"/>
            <a:ext cx="9144000" cy="2497975"/>
          </a:xfrm>
        </p:spPr>
        <p:txBody>
          <a:bodyPr>
            <a:normAutofit/>
          </a:bodyPr>
          <a:lstStyle>
            <a:lvl1pPr marL="0" indent="0" algn="ctr">
              <a:buNone/>
              <a:defRPr sz="2800" b="1">
                <a:latin typeface="Gellix" pitchFamily="2" charset="0"/>
                <a:cs typeface="Gellix"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fr-CH" dirty="0"/>
          </a:p>
        </p:txBody>
      </p:sp>
      <p:sp>
        <p:nvSpPr>
          <p:cNvPr id="5" name="Espace réservé du pied de page 4">
            <a:extLst>
              <a:ext uri="{FF2B5EF4-FFF2-40B4-BE49-F238E27FC236}">
                <a16:creationId xmlns:a16="http://schemas.microsoft.com/office/drawing/2014/main" id="{662662C3-75DC-4E2E-BAFB-8D118D4F501A}"/>
              </a:ext>
            </a:extLst>
          </p:cNvPr>
          <p:cNvSpPr>
            <a:spLocks noGrp="1"/>
          </p:cNvSpPr>
          <p:nvPr>
            <p:ph type="ftr" sz="quarter" idx="11"/>
          </p:nvPr>
        </p:nvSpPr>
        <p:spPr/>
        <p:txBody>
          <a:bodyPr/>
          <a:lstStyle>
            <a:lvl1pPr>
              <a:defRPr sz="1000">
                <a:latin typeface="Gellix" pitchFamily="2" charset="0"/>
                <a:cs typeface="Gellix" pitchFamily="2" charset="0"/>
              </a:defRPr>
            </a:lvl1pPr>
          </a:lstStyle>
          <a:p>
            <a:endParaRPr lang="fr-CH" dirty="0"/>
          </a:p>
        </p:txBody>
      </p:sp>
      <p:pic>
        <p:nvPicPr>
          <p:cNvPr id="6" name="Image 5">
            <a:extLst>
              <a:ext uri="{FF2B5EF4-FFF2-40B4-BE49-F238E27FC236}">
                <a16:creationId xmlns:a16="http://schemas.microsoft.com/office/drawing/2014/main" id="{20FBF8FD-8454-44C8-A19F-B34FF3A9F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73" y="6287668"/>
            <a:ext cx="329738" cy="386640"/>
          </a:xfrm>
          <a:prstGeom prst="rect">
            <a:avLst/>
          </a:prstGeom>
        </p:spPr>
      </p:pic>
      <p:sp>
        <p:nvSpPr>
          <p:cNvPr id="9" name="Espace réservé de la date 3">
            <a:extLst>
              <a:ext uri="{FF2B5EF4-FFF2-40B4-BE49-F238E27FC236}">
                <a16:creationId xmlns:a16="http://schemas.microsoft.com/office/drawing/2014/main" id="{9CE3BA7D-7AE3-4670-B65A-709AFE49A472}"/>
              </a:ext>
            </a:extLst>
          </p:cNvPr>
          <p:cNvSpPr>
            <a:spLocks noGrp="1"/>
          </p:cNvSpPr>
          <p:nvPr>
            <p:ph type="dt" sz="half" idx="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10" name="Espace réservé du numéro de diapositive 5">
            <a:extLst>
              <a:ext uri="{FF2B5EF4-FFF2-40B4-BE49-F238E27FC236}">
                <a16:creationId xmlns:a16="http://schemas.microsoft.com/office/drawing/2014/main" id="{4134E719-916F-49C5-B5D1-BA4CACD56A5F}"/>
              </a:ext>
            </a:extLst>
          </p:cNvPr>
          <p:cNvSpPr>
            <a:spLocks noGrp="1"/>
          </p:cNvSpPr>
          <p:nvPr>
            <p:ph type="sldNum" sz="quarter" idx="4"/>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spTree>
    <p:extLst>
      <p:ext uri="{BB962C8B-B14F-4D97-AF65-F5344CB8AC3E}">
        <p14:creationId xmlns:p14="http://schemas.microsoft.com/office/powerpoint/2010/main" val="273498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AFEF8-0071-4720-9718-41CFB0CC3C7A}"/>
              </a:ext>
            </a:extLst>
          </p:cNvPr>
          <p:cNvSpPr>
            <a:spLocks noGrp="1"/>
          </p:cNvSpPr>
          <p:nvPr>
            <p:ph type="title"/>
          </p:nvPr>
        </p:nvSpPr>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F2D5EB49-CBE4-4240-82AE-7D3BC8BD929D}"/>
              </a:ext>
            </a:extLst>
          </p:cNvPr>
          <p:cNvSpPr>
            <a:spLocks noGrp="1"/>
          </p:cNvSpPr>
          <p:nvPr>
            <p:ph idx="1"/>
          </p:nvPr>
        </p:nvSpPr>
        <p:spPr/>
        <p:txBody>
          <a:bodyPr/>
          <a:lstStyle>
            <a:lvl5pPr>
              <a:defRPr sz="1100">
                <a:latin typeface="Gellix" pitchFamily="2" charset="0"/>
                <a:cs typeface="Gellix" pitchFamily="2"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5" name="Espace réservé du pied de page 4">
            <a:extLst>
              <a:ext uri="{FF2B5EF4-FFF2-40B4-BE49-F238E27FC236}">
                <a16:creationId xmlns:a16="http://schemas.microsoft.com/office/drawing/2014/main" id="{A8AC107D-5138-4B6C-8A7A-4F27B297A979}"/>
              </a:ext>
            </a:extLst>
          </p:cNvPr>
          <p:cNvSpPr>
            <a:spLocks noGrp="1"/>
          </p:cNvSpPr>
          <p:nvPr>
            <p:ph type="ftr" sz="quarter" idx="11"/>
          </p:nvPr>
        </p:nvSpPr>
        <p:spPr/>
        <p:txBody>
          <a:bodyPr/>
          <a:lstStyle/>
          <a:p>
            <a:endParaRPr lang="fr-CH" dirty="0"/>
          </a:p>
        </p:txBody>
      </p:sp>
      <p:pic>
        <p:nvPicPr>
          <p:cNvPr id="9" name="Image 8">
            <a:extLst>
              <a:ext uri="{FF2B5EF4-FFF2-40B4-BE49-F238E27FC236}">
                <a16:creationId xmlns:a16="http://schemas.microsoft.com/office/drawing/2014/main" id="{916F78A6-070C-4085-8D49-44668D4481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73" y="6287668"/>
            <a:ext cx="329738" cy="386640"/>
          </a:xfrm>
          <a:prstGeom prst="rect">
            <a:avLst/>
          </a:prstGeom>
        </p:spPr>
      </p:pic>
      <p:sp>
        <p:nvSpPr>
          <p:cNvPr id="8" name="Espace réservé de la date 3">
            <a:extLst>
              <a:ext uri="{FF2B5EF4-FFF2-40B4-BE49-F238E27FC236}">
                <a16:creationId xmlns:a16="http://schemas.microsoft.com/office/drawing/2014/main" id="{EFB8930F-B557-43D2-81D1-C5DBF74F66F2}"/>
              </a:ext>
            </a:extLst>
          </p:cNvPr>
          <p:cNvSpPr>
            <a:spLocks noGrp="1"/>
          </p:cNvSpPr>
          <p:nvPr>
            <p:ph type="dt" sz="half" idx="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10" name="Espace réservé du numéro de diapositive 5">
            <a:extLst>
              <a:ext uri="{FF2B5EF4-FFF2-40B4-BE49-F238E27FC236}">
                <a16:creationId xmlns:a16="http://schemas.microsoft.com/office/drawing/2014/main" id="{C61B6724-2CB7-4A0C-808A-6BB595704BBB}"/>
              </a:ext>
            </a:extLst>
          </p:cNvPr>
          <p:cNvSpPr>
            <a:spLocks noGrp="1"/>
          </p:cNvSpPr>
          <p:nvPr>
            <p:ph type="sldNum" sz="quarter" idx="4"/>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spTree>
    <p:extLst>
      <p:ext uri="{BB962C8B-B14F-4D97-AF65-F5344CB8AC3E}">
        <p14:creationId xmlns:p14="http://schemas.microsoft.com/office/powerpoint/2010/main" val="380930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E5512-ED6E-466A-A104-7BD00795A1FC}"/>
              </a:ext>
            </a:extLst>
          </p:cNvPr>
          <p:cNvSpPr>
            <a:spLocks noGrp="1"/>
          </p:cNvSpPr>
          <p:nvPr>
            <p:ph type="title"/>
          </p:nvPr>
        </p:nvSpPr>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20238695-BF5D-496F-A8C7-D0ED438A2608}"/>
              </a:ext>
            </a:extLst>
          </p:cNvPr>
          <p:cNvSpPr>
            <a:spLocks noGrp="1"/>
          </p:cNvSpPr>
          <p:nvPr>
            <p:ph sz="half" idx="1"/>
          </p:nvPr>
        </p:nvSpPr>
        <p:spPr>
          <a:xfrm>
            <a:off x="340821" y="1659052"/>
            <a:ext cx="5678979" cy="4517911"/>
          </a:xfrm>
        </p:spPr>
        <p:txBody>
          <a:bodyPr/>
          <a:lstStyle>
            <a:lvl5pPr>
              <a:defRPr sz="1100">
                <a:latin typeface="Gellix" pitchFamily="2" charset="0"/>
                <a:cs typeface="Gellix" pitchFamily="2"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u contenu 3">
            <a:extLst>
              <a:ext uri="{FF2B5EF4-FFF2-40B4-BE49-F238E27FC236}">
                <a16:creationId xmlns:a16="http://schemas.microsoft.com/office/drawing/2014/main" id="{1E974801-71DD-46B9-98B1-4CF8FD19122D}"/>
              </a:ext>
            </a:extLst>
          </p:cNvPr>
          <p:cNvSpPr>
            <a:spLocks noGrp="1"/>
          </p:cNvSpPr>
          <p:nvPr>
            <p:ph sz="half" idx="2"/>
          </p:nvPr>
        </p:nvSpPr>
        <p:spPr>
          <a:xfrm>
            <a:off x="6172200" y="1659052"/>
            <a:ext cx="5678978" cy="4517911"/>
          </a:xfrm>
        </p:spPr>
        <p:txBody>
          <a:bodyPr/>
          <a:lstStyle>
            <a:lvl5pPr>
              <a:defRPr sz="1100">
                <a:latin typeface="Gellix" pitchFamily="2" charset="0"/>
                <a:cs typeface="Gellix" pitchFamily="2"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6" name="Espace réservé du pied de page 5">
            <a:extLst>
              <a:ext uri="{FF2B5EF4-FFF2-40B4-BE49-F238E27FC236}">
                <a16:creationId xmlns:a16="http://schemas.microsoft.com/office/drawing/2014/main" id="{196B7C30-B377-490A-9B76-22D1F5789D0D}"/>
              </a:ext>
            </a:extLst>
          </p:cNvPr>
          <p:cNvSpPr>
            <a:spLocks noGrp="1"/>
          </p:cNvSpPr>
          <p:nvPr>
            <p:ph type="ftr" sz="quarter" idx="11"/>
          </p:nvPr>
        </p:nvSpPr>
        <p:spPr/>
        <p:txBody>
          <a:bodyPr/>
          <a:lstStyle/>
          <a:p>
            <a:endParaRPr lang="fr-CH" dirty="0"/>
          </a:p>
        </p:txBody>
      </p:sp>
      <p:pic>
        <p:nvPicPr>
          <p:cNvPr id="10" name="Image 9">
            <a:extLst>
              <a:ext uri="{FF2B5EF4-FFF2-40B4-BE49-F238E27FC236}">
                <a16:creationId xmlns:a16="http://schemas.microsoft.com/office/drawing/2014/main" id="{0504FC73-139A-4A09-84BB-E5005BF17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73" y="6287668"/>
            <a:ext cx="329738" cy="386640"/>
          </a:xfrm>
          <a:prstGeom prst="rect">
            <a:avLst/>
          </a:prstGeom>
        </p:spPr>
      </p:pic>
      <p:sp>
        <p:nvSpPr>
          <p:cNvPr id="9" name="Espace réservé de la date 3">
            <a:extLst>
              <a:ext uri="{FF2B5EF4-FFF2-40B4-BE49-F238E27FC236}">
                <a16:creationId xmlns:a16="http://schemas.microsoft.com/office/drawing/2014/main" id="{73B476AF-BC16-4F99-ACD8-B9AEC2754E53}"/>
              </a:ext>
            </a:extLst>
          </p:cNvPr>
          <p:cNvSpPr>
            <a:spLocks noGrp="1"/>
          </p:cNvSpPr>
          <p:nvPr>
            <p:ph type="dt" sz="half" idx="1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11" name="Espace réservé du numéro de diapositive 5">
            <a:extLst>
              <a:ext uri="{FF2B5EF4-FFF2-40B4-BE49-F238E27FC236}">
                <a16:creationId xmlns:a16="http://schemas.microsoft.com/office/drawing/2014/main" id="{F96577EB-2F0C-4DBD-ACE5-D628271A3AF5}"/>
              </a:ext>
            </a:extLst>
          </p:cNvPr>
          <p:cNvSpPr>
            <a:spLocks noGrp="1"/>
          </p:cNvSpPr>
          <p:nvPr>
            <p:ph type="sldNum" sz="quarter" idx="4"/>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spTree>
    <p:extLst>
      <p:ext uri="{BB962C8B-B14F-4D97-AF65-F5344CB8AC3E}">
        <p14:creationId xmlns:p14="http://schemas.microsoft.com/office/powerpoint/2010/main" val="91454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B8A52-EEEE-4BEC-B521-7E235F434F79}"/>
              </a:ext>
            </a:extLst>
          </p:cNvPr>
          <p:cNvSpPr>
            <a:spLocks noGrp="1"/>
          </p:cNvSpPr>
          <p:nvPr>
            <p:ph type="title"/>
          </p:nvPr>
        </p:nvSpPr>
        <p:spPr>
          <a:xfrm>
            <a:off x="157942" y="365125"/>
            <a:ext cx="11876116" cy="1325563"/>
          </a:xfrm>
        </p:spPr>
        <p:txBody>
          <a:bodyPr/>
          <a:lstStyle/>
          <a:p>
            <a:r>
              <a:rPr lang="fr-FR" dirty="0"/>
              <a:t>Modifiez le style du titre</a:t>
            </a:r>
            <a:endParaRPr lang="fr-CH" dirty="0"/>
          </a:p>
        </p:txBody>
      </p:sp>
      <p:sp>
        <p:nvSpPr>
          <p:cNvPr id="3" name="Espace réservé du texte 2">
            <a:extLst>
              <a:ext uri="{FF2B5EF4-FFF2-40B4-BE49-F238E27FC236}">
                <a16:creationId xmlns:a16="http://schemas.microsoft.com/office/drawing/2014/main" id="{9374CB0D-E003-41F9-BCF5-584F51A1FE7B}"/>
              </a:ext>
            </a:extLst>
          </p:cNvPr>
          <p:cNvSpPr>
            <a:spLocks noGrp="1"/>
          </p:cNvSpPr>
          <p:nvPr>
            <p:ph type="body" idx="1"/>
          </p:nvPr>
        </p:nvSpPr>
        <p:spPr>
          <a:xfrm>
            <a:off x="157942" y="1857375"/>
            <a:ext cx="5530388" cy="647700"/>
          </a:xfrm>
        </p:spPr>
        <p:txBody>
          <a:bodyPr anchor="t">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a:extLst>
              <a:ext uri="{FF2B5EF4-FFF2-40B4-BE49-F238E27FC236}">
                <a16:creationId xmlns:a16="http://schemas.microsoft.com/office/drawing/2014/main" id="{357C2AB5-7742-47C2-A9A7-34A50236E88B}"/>
              </a:ext>
            </a:extLst>
          </p:cNvPr>
          <p:cNvSpPr>
            <a:spLocks noGrp="1"/>
          </p:cNvSpPr>
          <p:nvPr>
            <p:ph sz="half" idx="2"/>
          </p:nvPr>
        </p:nvSpPr>
        <p:spPr>
          <a:xfrm>
            <a:off x="157942" y="2505075"/>
            <a:ext cx="5530388" cy="3684588"/>
          </a:xfrm>
        </p:spPr>
        <p:txBody>
          <a:bodyPr/>
          <a:lstStyle>
            <a:lvl1pPr>
              <a:defRPr sz="2200"/>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5" name="Espace réservé du texte 4">
            <a:extLst>
              <a:ext uri="{FF2B5EF4-FFF2-40B4-BE49-F238E27FC236}">
                <a16:creationId xmlns:a16="http://schemas.microsoft.com/office/drawing/2014/main" id="{0F2624D8-7250-4DCF-BCA7-DC4B51E10BFC}"/>
              </a:ext>
            </a:extLst>
          </p:cNvPr>
          <p:cNvSpPr>
            <a:spLocks noGrp="1"/>
          </p:cNvSpPr>
          <p:nvPr>
            <p:ph type="body" sz="quarter" idx="3"/>
          </p:nvPr>
        </p:nvSpPr>
        <p:spPr>
          <a:xfrm>
            <a:off x="6503670" y="1857375"/>
            <a:ext cx="5530388" cy="647700"/>
          </a:xfrm>
        </p:spPr>
        <p:txBody>
          <a:bodyPr anchor="t">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a:extLst>
              <a:ext uri="{FF2B5EF4-FFF2-40B4-BE49-F238E27FC236}">
                <a16:creationId xmlns:a16="http://schemas.microsoft.com/office/drawing/2014/main" id="{3E56086E-4108-43A5-856C-C91F74160781}"/>
              </a:ext>
            </a:extLst>
          </p:cNvPr>
          <p:cNvSpPr>
            <a:spLocks noGrp="1"/>
          </p:cNvSpPr>
          <p:nvPr>
            <p:ph sz="quarter" idx="4"/>
          </p:nvPr>
        </p:nvSpPr>
        <p:spPr>
          <a:xfrm>
            <a:off x="6503670" y="2505075"/>
            <a:ext cx="5530388" cy="3684588"/>
          </a:xfrm>
        </p:spPr>
        <p:txBody>
          <a:bodyPr/>
          <a:lstStyle>
            <a:lvl1pPr>
              <a:defRPr sz="2200"/>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8" name="Espace réservé du pied de page 7">
            <a:extLst>
              <a:ext uri="{FF2B5EF4-FFF2-40B4-BE49-F238E27FC236}">
                <a16:creationId xmlns:a16="http://schemas.microsoft.com/office/drawing/2014/main" id="{D2A96F98-E0DF-4584-BE89-A33E8154F348}"/>
              </a:ext>
            </a:extLst>
          </p:cNvPr>
          <p:cNvSpPr>
            <a:spLocks noGrp="1"/>
          </p:cNvSpPr>
          <p:nvPr>
            <p:ph type="ftr" sz="quarter" idx="11"/>
          </p:nvPr>
        </p:nvSpPr>
        <p:spPr/>
        <p:txBody>
          <a:bodyPr/>
          <a:lstStyle/>
          <a:p>
            <a:endParaRPr lang="fr-CH" dirty="0"/>
          </a:p>
        </p:txBody>
      </p:sp>
      <p:pic>
        <p:nvPicPr>
          <p:cNvPr id="12" name="Image 11">
            <a:extLst>
              <a:ext uri="{FF2B5EF4-FFF2-40B4-BE49-F238E27FC236}">
                <a16:creationId xmlns:a16="http://schemas.microsoft.com/office/drawing/2014/main" id="{B424F666-B0B3-43C4-9175-438D9D335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73" y="6287668"/>
            <a:ext cx="329738" cy="386640"/>
          </a:xfrm>
          <a:prstGeom prst="rect">
            <a:avLst/>
          </a:prstGeom>
        </p:spPr>
      </p:pic>
      <p:sp>
        <p:nvSpPr>
          <p:cNvPr id="11" name="Espace réservé de la date 3">
            <a:extLst>
              <a:ext uri="{FF2B5EF4-FFF2-40B4-BE49-F238E27FC236}">
                <a16:creationId xmlns:a16="http://schemas.microsoft.com/office/drawing/2014/main" id="{AB6AF386-3D3D-4124-89DD-620DBA3D2CEA}"/>
              </a:ext>
            </a:extLst>
          </p:cNvPr>
          <p:cNvSpPr>
            <a:spLocks noGrp="1"/>
          </p:cNvSpPr>
          <p:nvPr>
            <p:ph type="dt" sz="half" idx="1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13" name="Espace réservé du numéro de diapositive 5">
            <a:extLst>
              <a:ext uri="{FF2B5EF4-FFF2-40B4-BE49-F238E27FC236}">
                <a16:creationId xmlns:a16="http://schemas.microsoft.com/office/drawing/2014/main" id="{0F7EDEE4-5A99-48A8-AA8D-824271764F0E}"/>
              </a:ext>
            </a:extLst>
          </p:cNvPr>
          <p:cNvSpPr>
            <a:spLocks noGrp="1"/>
          </p:cNvSpPr>
          <p:nvPr>
            <p:ph type="sldNum" sz="quarter" idx="13"/>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spTree>
    <p:extLst>
      <p:ext uri="{BB962C8B-B14F-4D97-AF65-F5344CB8AC3E}">
        <p14:creationId xmlns:p14="http://schemas.microsoft.com/office/powerpoint/2010/main" val="55587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25331-415C-4EC9-8FCE-54B1EA5D6A31}"/>
              </a:ext>
            </a:extLst>
          </p:cNvPr>
          <p:cNvSpPr>
            <a:spLocks noGrp="1"/>
          </p:cNvSpPr>
          <p:nvPr>
            <p:ph type="title"/>
          </p:nvPr>
        </p:nvSpPr>
        <p:spPr>
          <a:xfrm>
            <a:off x="332510" y="457200"/>
            <a:ext cx="4439515" cy="1221971"/>
          </a:xfrm>
        </p:spPr>
        <p:txBody>
          <a:bodyPr anchor="b"/>
          <a:lstStyle>
            <a:lvl1pPr>
              <a:defRPr sz="3200"/>
            </a:lvl1pPr>
          </a:lstStyle>
          <a:p>
            <a:r>
              <a:rPr lang="fr-FR" dirty="0"/>
              <a:t>Modifiez le style du titre</a:t>
            </a:r>
            <a:endParaRPr lang="fr-CH" dirty="0"/>
          </a:p>
        </p:txBody>
      </p:sp>
      <p:sp>
        <p:nvSpPr>
          <p:cNvPr id="3" name="Espace réservé pour une image  2">
            <a:extLst>
              <a:ext uri="{FF2B5EF4-FFF2-40B4-BE49-F238E27FC236}">
                <a16:creationId xmlns:a16="http://schemas.microsoft.com/office/drawing/2014/main" id="{9D42AEC8-85CC-4BF8-86A0-469763BDECE0}"/>
              </a:ext>
            </a:extLst>
          </p:cNvPr>
          <p:cNvSpPr>
            <a:spLocks noGrp="1"/>
          </p:cNvSpPr>
          <p:nvPr>
            <p:ph type="pic" idx="1"/>
          </p:nvPr>
        </p:nvSpPr>
        <p:spPr>
          <a:xfrm>
            <a:off x="5183188" y="457201"/>
            <a:ext cx="666799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Espace réservé du texte 3">
            <a:extLst>
              <a:ext uri="{FF2B5EF4-FFF2-40B4-BE49-F238E27FC236}">
                <a16:creationId xmlns:a16="http://schemas.microsoft.com/office/drawing/2014/main" id="{33E1CDA9-D800-437D-AFE9-3514F940D456}"/>
              </a:ext>
            </a:extLst>
          </p:cNvPr>
          <p:cNvSpPr>
            <a:spLocks noGrp="1"/>
          </p:cNvSpPr>
          <p:nvPr>
            <p:ph type="body" sz="half" idx="2"/>
          </p:nvPr>
        </p:nvSpPr>
        <p:spPr>
          <a:xfrm>
            <a:off x="332510" y="2057400"/>
            <a:ext cx="4439516" cy="3811588"/>
          </a:xfrm>
        </p:spPr>
        <p:txBody>
          <a:bodyPr>
            <a:normAutofit/>
          </a:bodyPr>
          <a:lstStyle>
            <a:lvl1pPr marL="0" indent="0">
              <a:buNone/>
              <a:defRPr sz="13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6" name="Espace réservé du pied de page 5">
            <a:extLst>
              <a:ext uri="{FF2B5EF4-FFF2-40B4-BE49-F238E27FC236}">
                <a16:creationId xmlns:a16="http://schemas.microsoft.com/office/drawing/2014/main" id="{8474AD46-2249-443E-B5F3-00CEE629A95E}"/>
              </a:ext>
            </a:extLst>
          </p:cNvPr>
          <p:cNvSpPr>
            <a:spLocks noGrp="1"/>
          </p:cNvSpPr>
          <p:nvPr>
            <p:ph type="ftr" sz="quarter" idx="11"/>
          </p:nvPr>
        </p:nvSpPr>
        <p:spPr/>
        <p:txBody>
          <a:bodyPr/>
          <a:lstStyle/>
          <a:p>
            <a:endParaRPr lang="fr-CH" dirty="0"/>
          </a:p>
        </p:txBody>
      </p:sp>
      <p:pic>
        <p:nvPicPr>
          <p:cNvPr id="8" name="Image 7">
            <a:extLst>
              <a:ext uri="{FF2B5EF4-FFF2-40B4-BE49-F238E27FC236}">
                <a16:creationId xmlns:a16="http://schemas.microsoft.com/office/drawing/2014/main" id="{BFD8129B-1346-41F0-94BA-583C466B3D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73" y="6307010"/>
            <a:ext cx="329738" cy="386640"/>
          </a:xfrm>
          <a:prstGeom prst="rect">
            <a:avLst/>
          </a:prstGeom>
        </p:spPr>
      </p:pic>
      <p:sp>
        <p:nvSpPr>
          <p:cNvPr id="9" name="Espace réservé de la date 3">
            <a:extLst>
              <a:ext uri="{FF2B5EF4-FFF2-40B4-BE49-F238E27FC236}">
                <a16:creationId xmlns:a16="http://schemas.microsoft.com/office/drawing/2014/main" id="{9748F867-DC0C-4B1E-8981-2D2C7B26DCDD}"/>
              </a:ext>
            </a:extLst>
          </p:cNvPr>
          <p:cNvSpPr>
            <a:spLocks noGrp="1"/>
          </p:cNvSpPr>
          <p:nvPr>
            <p:ph type="dt" sz="half" idx="1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10" name="Espace réservé du numéro de diapositive 5">
            <a:extLst>
              <a:ext uri="{FF2B5EF4-FFF2-40B4-BE49-F238E27FC236}">
                <a16:creationId xmlns:a16="http://schemas.microsoft.com/office/drawing/2014/main" id="{13A1A780-C752-43B4-B58A-C1613DBDB950}"/>
              </a:ext>
            </a:extLst>
          </p:cNvPr>
          <p:cNvSpPr>
            <a:spLocks noGrp="1"/>
          </p:cNvSpPr>
          <p:nvPr>
            <p:ph type="sldNum" sz="quarter" idx="4"/>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spTree>
    <p:extLst>
      <p:ext uri="{BB962C8B-B14F-4D97-AF65-F5344CB8AC3E}">
        <p14:creationId xmlns:p14="http://schemas.microsoft.com/office/powerpoint/2010/main" val="17803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76F29-9EA8-43AB-815F-FD301C869DBA}"/>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37480575-BF60-46EB-BE21-451A91AC4C9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pied de page 4">
            <a:extLst>
              <a:ext uri="{FF2B5EF4-FFF2-40B4-BE49-F238E27FC236}">
                <a16:creationId xmlns:a16="http://schemas.microsoft.com/office/drawing/2014/main" id="{E4D6446E-39F1-4641-9F54-7E226EED2CAB}"/>
              </a:ext>
            </a:extLst>
          </p:cNvPr>
          <p:cNvSpPr>
            <a:spLocks noGrp="1"/>
          </p:cNvSpPr>
          <p:nvPr>
            <p:ph type="ftr" sz="quarter" idx="11"/>
          </p:nvPr>
        </p:nvSpPr>
        <p:spPr/>
        <p:txBody>
          <a:bodyPr/>
          <a:lstStyle/>
          <a:p>
            <a:endParaRPr lang="fr-CH" dirty="0"/>
          </a:p>
        </p:txBody>
      </p:sp>
      <p:pic>
        <p:nvPicPr>
          <p:cNvPr id="7" name="Image 6">
            <a:extLst>
              <a:ext uri="{FF2B5EF4-FFF2-40B4-BE49-F238E27FC236}">
                <a16:creationId xmlns:a16="http://schemas.microsoft.com/office/drawing/2014/main" id="{31B9F732-587F-45FC-A6E3-E5862F790C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73" y="6307010"/>
            <a:ext cx="329738" cy="386640"/>
          </a:xfrm>
          <a:prstGeom prst="rect">
            <a:avLst/>
          </a:prstGeom>
        </p:spPr>
      </p:pic>
      <p:sp>
        <p:nvSpPr>
          <p:cNvPr id="8" name="Espace réservé de la date 3">
            <a:extLst>
              <a:ext uri="{FF2B5EF4-FFF2-40B4-BE49-F238E27FC236}">
                <a16:creationId xmlns:a16="http://schemas.microsoft.com/office/drawing/2014/main" id="{D8F8D243-E1BC-4B1B-8A7D-C6033259DF61}"/>
              </a:ext>
            </a:extLst>
          </p:cNvPr>
          <p:cNvSpPr>
            <a:spLocks noGrp="1"/>
          </p:cNvSpPr>
          <p:nvPr>
            <p:ph type="dt" sz="half" idx="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9" name="Espace réservé du numéro de diapositive 5">
            <a:extLst>
              <a:ext uri="{FF2B5EF4-FFF2-40B4-BE49-F238E27FC236}">
                <a16:creationId xmlns:a16="http://schemas.microsoft.com/office/drawing/2014/main" id="{3B895205-F707-494E-8E21-4DF7A5663FA3}"/>
              </a:ext>
            </a:extLst>
          </p:cNvPr>
          <p:cNvSpPr>
            <a:spLocks noGrp="1"/>
          </p:cNvSpPr>
          <p:nvPr>
            <p:ph type="sldNum" sz="quarter" idx="4"/>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spTree>
    <p:extLst>
      <p:ext uri="{BB962C8B-B14F-4D97-AF65-F5344CB8AC3E}">
        <p14:creationId xmlns:p14="http://schemas.microsoft.com/office/powerpoint/2010/main" val="91722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E8AAF31-FEC6-4D62-81A2-050B40919B0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24C58F1C-05EE-4CAE-8845-67212EB23E5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pied de page 4">
            <a:extLst>
              <a:ext uri="{FF2B5EF4-FFF2-40B4-BE49-F238E27FC236}">
                <a16:creationId xmlns:a16="http://schemas.microsoft.com/office/drawing/2014/main" id="{277DE7D2-F6D1-4E29-A5D8-60C6FB507342}"/>
              </a:ext>
            </a:extLst>
          </p:cNvPr>
          <p:cNvSpPr>
            <a:spLocks noGrp="1"/>
          </p:cNvSpPr>
          <p:nvPr>
            <p:ph type="ftr" sz="quarter" idx="11"/>
          </p:nvPr>
        </p:nvSpPr>
        <p:spPr/>
        <p:txBody>
          <a:bodyPr/>
          <a:lstStyle/>
          <a:p>
            <a:endParaRPr lang="fr-CH" dirty="0"/>
          </a:p>
        </p:txBody>
      </p:sp>
      <p:pic>
        <p:nvPicPr>
          <p:cNvPr id="7" name="Image 6">
            <a:extLst>
              <a:ext uri="{FF2B5EF4-FFF2-40B4-BE49-F238E27FC236}">
                <a16:creationId xmlns:a16="http://schemas.microsoft.com/office/drawing/2014/main" id="{C3FD21AF-05A9-44D5-A29F-E7C1A3CDD0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7873" y="6287668"/>
            <a:ext cx="329738" cy="386640"/>
          </a:xfrm>
          <a:prstGeom prst="rect">
            <a:avLst/>
          </a:prstGeom>
        </p:spPr>
      </p:pic>
      <p:sp>
        <p:nvSpPr>
          <p:cNvPr id="8" name="Espace réservé de la date 3">
            <a:extLst>
              <a:ext uri="{FF2B5EF4-FFF2-40B4-BE49-F238E27FC236}">
                <a16:creationId xmlns:a16="http://schemas.microsoft.com/office/drawing/2014/main" id="{2BA7D7D9-6122-4FF7-8DFA-5AC8E76E56C7}"/>
              </a:ext>
            </a:extLst>
          </p:cNvPr>
          <p:cNvSpPr>
            <a:spLocks noGrp="1"/>
          </p:cNvSpPr>
          <p:nvPr>
            <p:ph type="dt" sz="half" idx="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9" name="Espace réservé du numéro de diapositive 5">
            <a:extLst>
              <a:ext uri="{FF2B5EF4-FFF2-40B4-BE49-F238E27FC236}">
                <a16:creationId xmlns:a16="http://schemas.microsoft.com/office/drawing/2014/main" id="{EE1A1468-33CE-4D2C-981C-34D25DDCE1BF}"/>
              </a:ext>
            </a:extLst>
          </p:cNvPr>
          <p:cNvSpPr>
            <a:spLocks noGrp="1"/>
          </p:cNvSpPr>
          <p:nvPr>
            <p:ph type="sldNum" sz="quarter" idx="4"/>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spTree>
    <p:extLst>
      <p:ext uri="{BB962C8B-B14F-4D97-AF65-F5344CB8AC3E}">
        <p14:creationId xmlns:p14="http://schemas.microsoft.com/office/powerpoint/2010/main" val="202049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D0CCE6-EB5C-45B4-B593-CF0495C87F0C}"/>
              </a:ext>
            </a:extLst>
          </p:cNvPr>
          <p:cNvSpPr>
            <a:spLocks noGrp="1"/>
          </p:cNvSpPr>
          <p:nvPr>
            <p:ph type="title"/>
          </p:nvPr>
        </p:nvSpPr>
        <p:spPr>
          <a:xfrm>
            <a:off x="340821" y="498128"/>
            <a:ext cx="11693237" cy="981537"/>
          </a:xfrm>
          <a:prstGeom prst="rect">
            <a:avLst/>
          </a:prstGeom>
        </p:spPr>
        <p:txBody>
          <a:bodyPr vert="horz" lIns="91440" tIns="45720" rIns="91440" bIns="45720" rtlCol="0" anchor="ctr">
            <a:normAutofit/>
          </a:bodyPr>
          <a:lstStyle/>
          <a:p>
            <a:r>
              <a:rPr lang="fr-FR" dirty="0"/>
              <a:t>Modifiez le style du titre</a:t>
            </a:r>
            <a:endParaRPr lang="fr-CH" dirty="0"/>
          </a:p>
        </p:txBody>
      </p:sp>
      <p:sp>
        <p:nvSpPr>
          <p:cNvPr id="3" name="Espace réservé du texte 2">
            <a:extLst>
              <a:ext uri="{FF2B5EF4-FFF2-40B4-BE49-F238E27FC236}">
                <a16:creationId xmlns:a16="http://schemas.microsoft.com/office/drawing/2014/main" id="{85175BCA-AC3A-489F-9098-CC8C880AC45B}"/>
              </a:ext>
            </a:extLst>
          </p:cNvPr>
          <p:cNvSpPr>
            <a:spLocks noGrp="1"/>
          </p:cNvSpPr>
          <p:nvPr>
            <p:ph type="body" idx="1"/>
          </p:nvPr>
        </p:nvSpPr>
        <p:spPr>
          <a:xfrm>
            <a:off x="340821" y="1620983"/>
            <a:ext cx="11693237" cy="439743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a:extLst>
              <a:ext uri="{FF2B5EF4-FFF2-40B4-BE49-F238E27FC236}">
                <a16:creationId xmlns:a16="http://schemas.microsoft.com/office/drawing/2014/main" id="{64BBC4A6-81B9-4D20-8E62-38A20E4B5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Gellix" pitchFamily="2" charset="0"/>
                <a:cs typeface="Gellix" pitchFamily="2" charset="0"/>
              </a:defRPr>
            </a:lvl1pPr>
          </a:lstStyle>
          <a:p>
            <a:endParaRPr lang="fr-CH" dirty="0"/>
          </a:p>
        </p:txBody>
      </p:sp>
      <p:pic>
        <p:nvPicPr>
          <p:cNvPr id="10" name="Image 9">
            <a:extLst>
              <a:ext uri="{FF2B5EF4-FFF2-40B4-BE49-F238E27FC236}">
                <a16:creationId xmlns:a16="http://schemas.microsoft.com/office/drawing/2014/main" id="{49CBD9F0-87C8-4AC2-A579-9460F5AA8A8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40821" y="6306472"/>
            <a:ext cx="893810" cy="365126"/>
          </a:xfrm>
          <a:prstGeom prst="rect">
            <a:avLst/>
          </a:prstGeom>
        </p:spPr>
      </p:pic>
      <p:sp>
        <p:nvSpPr>
          <p:cNvPr id="8" name="Espace réservé de la date 3">
            <a:extLst>
              <a:ext uri="{FF2B5EF4-FFF2-40B4-BE49-F238E27FC236}">
                <a16:creationId xmlns:a16="http://schemas.microsoft.com/office/drawing/2014/main" id="{5F14791C-4904-4AB2-83FB-33B9C45E2F00}"/>
              </a:ext>
            </a:extLst>
          </p:cNvPr>
          <p:cNvSpPr>
            <a:spLocks noGrp="1"/>
          </p:cNvSpPr>
          <p:nvPr>
            <p:ph type="dt" sz="half" idx="2"/>
          </p:nvPr>
        </p:nvSpPr>
        <p:spPr>
          <a:xfrm>
            <a:off x="9508375" y="135256"/>
            <a:ext cx="2525683" cy="229869"/>
          </a:xfrm>
          <a:prstGeom prst="rect">
            <a:avLst/>
          </a:prstGeom>
        </p:spPr>
        <p:txBody>
          <a:bodyPr vert="horz" lIns="91440" tIns="45720" rIns="91440" bIns="45720" rtlCol="0" anchor="ctr"/>
          <a:lstStyle>
            <a:lvl1pPr algn="r">
              <a:defRPr sz="1200">
                <a:solidFill>
                  <a:schemeClr val="tx1">
                    <a:tint val="75000"/>
                  </a:schemeClr>
                </a:solidFill>
              </a:defRPr>
            </a:lvl1pPr>
          </a:lstStyle>
          <a:p>
            <a:fld id="{CC5B62D4-6E41-43E2-A29A-E02C7869371F}" type="datetime1">
              <a:rPr lang="fr-CH" smtClean="0"/>
              <a:t>15.11.2023</a:t>
            </a:fld>
            <a:endParaRPr lang="fr-CH" dirty="0"/>
          </a:p>
        </p:txBody>
      </p:sp>
      <p:sp>
        <p:nvSpPr>
          <p:cNvPr id="9" name="Espace réservé du numéro de diapositive 5">
            <a:extLst>
              <a:ext uri="{FF2B5EF4-FFF2-40B4-BE49-F238E27FC236}">
                <a16:creationId xmlns:a16="http://schemas.microsoft.com/office/drawing/2014/main" id="{1E94EBBA-B304-432E-9284-A0BACFF0E6CF}"/>
              </a:ext>
            </a:extLst>
          </p:cNvPr>
          <p:cNvSpPr>
            <a:spLocks noGrp="1"/>
          </p:cNvSpPr>
          <p:nvPr>
            <p:ph type="sldNum" sz="quarter" idx="4"/>
          </p:nvPr>
        </p:nvSpPr>
        <p:spPr>
          <a:xfrm>
            <a:off x="9508375" y="6356350"/>
            <a:ext cx="2525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88C5-E247-4D5C-8A4C-450EEBC42D06}" type="slidenum">
              <a:rPr lang="fr-CH" smtClean="0"/>
              <a:t>‹N°›</a:t>
            </a:fld>
            <a:endParaRPr lang="fr-CH" dirty="0"/>
          </a:p>
        </p:txBody>
      </p:sp>
      <p:pic>
        <p:nvPicPr>
          <p:cNvPr id="11" name="Image 10">
            <a:extLst>
              <a:ext uri="{FF2B5EF4-FFF2-40B4-BE49-F238E27FC236}">
                <a16:creationId xmlns:a16="http://schemas.microsoft.com/office/drawing/2014/main" id="{4223AFD7-6325-4597-AB70-CB9865F8C29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97873" y="6287668"/>
            <a:ext cx="329738" cy="386640"/>
          </a:xfrm>
          <a:prstGeom prst="rect">
            <a:avLst/>
          </a:prstGeom>
        </p:spPr>
      </p:pic>
    </p:spTree>
    <p:extLst>
      <p:ext uri="{BB962C8B-B14F-4D97-AF65-F5344CB8AC3E}">
        <p14:creationId xmlns:p14="http://schemas.microsoft.com/office/powerpoint/2010/main" val="1653536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8" r:id="rId6"/>
    <p:sldLayoutId id="2147483659" r:id="rId7"/>
  </p:sldLayoutIdLst>
  <p:hf hdr="0"/>
  <p:txStyles>
    <p:title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b="1" kern="1200">
          <a:solidFill>
            <a:schemeClr val="tx1"/>
          </a:solidFill>
          <a:latin typeface="Gellix" pitchFamily="2" charset="0"/>
          <a:ea typeface="+mn-ea"/>
          <a:cs typeface="Gellix"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Gellix" pitchFamily="2" charset="0"/>
          <a:ea typeface="+mn-ea"/>
          <a:cs typeface="Gellix"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Gellix" pitchFamily="2" charset="0"/>
          <a:ea typeface="+mn-ea"/>
          <a:cs typeface="Gellix"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ellix" pitchFamily="2" charset="0"/>
          <a:ea typeface="+mn-ea"/>
          <a:cs typeface="Gellix"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EFB4A17-52CB-4516-8502-54520CA463E1}"/>
              </a:ext>
            </a:extLst>
          </p:cNvPr>
          <p:cNvSpPr>
            <a:spLocks noGrp="1"/>
          </p:cNvSpPr>
          <p:nvPr>
            <p:ph type="dt" sz="half" idx="2"/>
          </p:nvPr>
        </p:nvSpPr>
        <p:spPr>
          <a:xfrm>
            <a:off x="9508375" y="135256"/>
            <a:ext cx="2525683" cy="229869"/>
          </a:xfrm>
        </p:spPr>
        <p:txBody>
          <a:bodyPr/>
          <a:lstStyle/>
          <a:p>
            <a:fld id="{89B620CE-EA88-4313-957F-EA6EF767B6EA}" type="datetime1">
              <a:rPr lang="fr-CH" smtClean="0">
                <a:latin typeface="Gellix" pitchFamily="50" charset="0"/>
                <a:cs typeface="Gellix" pitchFamily="50" charset="0"/>
              </a:rPr>
              <a:t>15.11.2023</a:t>
            </a:fld>
            <a:endParaRPr lang="fr-CH" dirty="0">
              <a:latin typeface="Gellix" pitchFamily="50" charset="0"/>
              <a:cs typeface="Gellix" pitchFamily="50" charset="0"/>
            </a:endParaRPr>
          </a:p>
        </p:txBody>
      </p:sp>
      <p:sp>
        <p:nvSpPr>
          <p:cNvPr id="6" name="Espace réservé du numéro de diapositive 5">
            <a:extLst>
              <a:ext uri="{FF2B5EF4-FFF2-40B4-BE49-F238E27FC236}">
                <a16:creationId xmlns:a16="http://schemas.microsoft.com/office/drawing/2014/main" id="{78F28C69-D949-4C36-A7A5-32C3941CD389}"/>
              </a:ext>
            </a:extLst>
          </p:cNvPr>
          <p:cNvSpPr>
            <a:spLocks noGrp="1"/>
          </p:cNvSpPr>
          <p:nvPr>
            <p:ph type="sldNum" sz="quarter" idx="4"/>
          </p:nvPr>
        </p:nvSpPr>
        <p:spPr>
          <a:xfrm>
            <a:off x="9508375" y="6356350"/>
            <a:ext cx="2525684" cy="365125"/>
          </a:xfrm>
        </p:spPr>
        <p:txBody>
          <a:bodyPr/>
          <a:lstStyle/>
          <a:p>
            <a:fld id="{C42488C5-E247-4D5C-8A4C-450EEBC42D06}" type="slidenum">
              <a:rPr lang="fr-CH" smtClean="0">
                <a:latin typeface="Gellix" pitchFamily="50" charset="0"/>
                <a:cs typeface="Gellix" pitchFamily="50" charset="0"/>
              </a:rPr>
              <a:t>1</a:t>
            </a:fld>
            <a:endParaRPr lang="fr-CH" dirty="0">
              <a:latin typeface="Gellix" pitchFamily="50" charset="0"/>
              <a:cs typeface="Gellix" pitchFamily="50" charset="0"/>
            </a:endParaRPr>
          </a:p>
        </p:txBody>
      </p:sp>
      <p:sp>
        <p:nvSpPr>
          <p:cNvPr id="9" name="Espace réservé du pied de page 7">
            <a:extLst>
              <a:ext uri="{FF2B5EF4-FFF2-40B4-BE49-F238E27FC236}">
                <a16:creationId xmlns:a16="http://schemas.microsoft.com/office/drawing/2014/main" id="{450065A5-F248-9964-5705-CC64E6557F18}"/>
              </a:ext>
            </a:extLst>
          </p:cNvPr>
          <p:cNvSpPr>
            <a:spLocks noGrp="1"/>
          </p:cNvSpPr>
          <p:nvPr>
            <p:ph type="ftr" sz="quarter" idx="11"/>
          </p:nvPr>
        </p:nvSpPr>
        <p:spPr>
          <a:xfrm>
            <a:off x="4038600" y="5991225"/>
            <a:ext cx="4114800" cy="365125"/>
          </a:xfrm>
        </p:spPr>
        <p:txBody>
          <a:bodyPr/>
          <a:lstStyle/>
          <a:p>
            <a:r>
              <a:rPr lang="fr-CH" sz="1400" dirty="0">
                <a:latin typeface="Gellix" pitchFamily="50" charset="0"/>
                <a:cs typeface="Gellix" pitchFamily="50" charset="0"/>
              </a:rPr>
              <a:t>Sabrina Burgat, Prof. Université de Neuchâtel,</a:t>
            </a:r>
          </a:p>
          <a:p>
            <a:r>
              <a:rPr lang="fr-CH" sz="1400" dirty="0">
                <a:latin typeface="Gellix" pitchFamily="50" charset="0"/>
                <a:cs typeface="Gellix" pitchFamily="50" charset="0"/>
              </a:rPr>
              <a:t>Avocate spécialiste FSA en droit des familles</a:t>
            </a:r>
          </a:p>
        </p:txBody>
      </p:sp>
      <p:pic>
        <p:nvPicPr>
          <p:cNvPr id="2" name="Image 1" descr="Une image contenant extérieur, silhouette, sableux">
            <a:extLst>
              <a:ext uri="{FF2B5EF4-FFF2-40B4-BE49-F238E27FC236}">
                <a16:creationId xmlns:a16="http://schemas.microsoft.com/office/drawing/2014/main" id="{8C13E8D8-7C20-9D87-1261-838FC84356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373"/>
          <a:stretch/>
        </p:blipFill>
        <p:spPr>
          <a:xfrm>
            <a:off x="2679827" y="135256"/>
            <a:ext cx="7048248" cy="2428876"/>
          </a:xfrm>
          <a:prstGeom prst="rect">
            <a:avLst/>
          </a:prstGeom>
        </p:spPr>
      </p:pic>
      <p:pic>
        <p:nvPicPr>
          <p:cNvPr id="3" name="Image 2">
            <a:extLst>
              <a:ext uri="{FF2B5EF4-FFF2-40B4-BE49-F238E27FC236}">
                <a16:creationId xmlns:a16="http://schemas.microsoft.com/office/drawing/2014/main" id="{CEB42EA8-FFE2-69EF-98DA-B114B16C4AE1}"/>
              </a:ext>
            </a:extLst>
          </p:cNvPr>
          <p:cNvPicPr>
            <a:picLocks noChangeAspect="1"/>
          </p:cNvPicPr>
          <p:nvPr/>
        </p:nvPicPr>
        <p:blipFill>
          <a:blip r:embed="rId5"/>
          <a:stretch>
            <a:fillRect/>
          </a:stretch>
        </p:blipFill>
        <p:spPr>
          <a:xfrm>
            <a:off x="3282951" y="2951937"/>
            <a:ext cx="5842000" cy="945435"/>
          </a:xfrm>
          <a:prstGeom prst="rect">
            <a:avLst/>
          </a:prstGeom>
        </p:spPr>
      </p:pic>
      <p:sp>
        <p:nvSpPr>
          <p:cNvPr id="5" name="ZoneTexte 4">
            <a:extLst>
              <a:ext uri="{FF2B5EF4-FFF2-40B4-BE49-F238E27FC236}">
                <a16:creationId xmlns:a16="http://schemas.microsoft.com/office/drawing/2014/main" id="{B0B4CD89-9C92-E5C8-5847-86A6F87F1FDD}"/>
              </a:ext>
            </a:extLst>
          </p:cNvPr>
          <p:cNvSpPr txBox="1"/>
          <p:nvPr/>
        </p:nvSpPr>
        <p:spPr>
          <a:xfrm>
            <a:off x="3492384" y="2993768"/>
            <a:ext cx="5423134" cy="769441"/>
          </a:xfrm>
          <a:prstGeom prst="rect">
            <a:avLst/>
          </a:prstGeom>
          <a:noFill/>
        </p:spPr>
        <p:txBody>
          <a:bodyPr wrap="square" rtlCol="0">
            <a:spAutoFit/>
          </a:bodyPr>
          <a:lstStyle/>
          <a:p>
            <a:r>
              <a:rPr lang="fr-FR" sz="2600" dirty="0">
                <a:solidFill>
                  <a:schemeClr val="bg1"/>
                </a:solidFill>
                <a:latin typeface="Gellix" pitchFamily="50" charset="0"/>
                <a:cs typeface="Gellix" pitchFamily="50" charset="0"/>
              </a:rPr>
              <a:t>Nouveautés en droit matrimonial</a:t>
            </a:r>
          </a:p>
          <a:p>
            <a:pPr algn="ctr"/>
            <a:r>
              <a:rPr lang="fr-FR" dirty="0">
                <a:solidFill>
                  <a:schemeClr val="bg1"/>
                </a:solidFill>
                <a:latin typeface="Gellix" pitchFamily="50" charset="0"/>
                <a:cs typeface="Gellix" pitchFamily="50" charset="0"/>
              </a:rPr>
              <a:t>Journée de formation continue 17.11.23</a:t>
            </a:r>
          </a:p>
        </p:txBody>
      </p:sp>
    </p:spTree>
    <p:extLst>
      <p:ext uri="{BB962C8B-B14F-4D97-AF65-F5344CB8AC3E}">
        <p14:creationId xmlns:p14="http://schemas.microsoft.com/office/powerpoint/2010/main" val="87317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5577" y="-118725"/>
            <a:ext cx="12192000" cy="1330841"/>
          </a:xfrm>
        </p:spPr>
        <p:txBody>
          <a:bodyPr>
            <a:normAutofit/>
          </a:bodyPr>
          <a:lstStyle/>
          <a:p>
            <a:r>
              <a:rPr lang="fr-CH" sz="3200" dirty="0"/>
              <a:t>Contributions d’entretien – </a:t>
            </a:r>
            <a:r>
              <a:rPr lang="da-DK" sz="3200" dirty="0"/>
              <a:t>ATF 148 III 358/</a:t>
            </a:r>
            <a:r>
              <a:rPr lang="da-DK" sz="3200" dirty="0" err="1"/>
              <a:t>JdT</a:t>
            </a:r>
            <a:r>
              <a:rPr lang="da-DK" sz="3200" dirty="0"/>
              <a:t> 2022 II 315 </a:t>
            </a:r>
            <a:r>
              <a:rPr lang="da-DK" sz="3600" dirty="0"/>
              <a:t>(d) </a:t>
            </a:r>
            <a:endParaRPr lang="fr-CH" sz="3600" dirty="0"/>
          </a:p>
        </p:txBody>
      </p:sp>
      <p:sp>
        <p:nvSpPr>
          <p:cNvPr id="6" name="Espace réservé du contenu 5">
            <a:extLst>
              <a:ext uri="{FF2B5EF4-FFF2-40B4-BE49-F238E27FC236}">
                <a16:creationId xmlns:a16="http://schemas.microsoft.com/office/drawing/2014/main" id="{989D2D48-6A30-4E3A-B0E0-54A519FD2C92}"/>
              </a:ext>
            </a:extLst>
          </p:cNvPr>
          <p:cNvSpPr>
            <a:spLocks noGrp="1"/>
          </p:cNvSpPr>
          <p:nvPr>
            <p:ph idx="1"/>
          </p:nvPr>
        </p:nvSpPr>
        <p:spPr>
          <a:xfrm>
            <a:off x="158839" y="1006402"/>
            <a:ext cx="7486774" cy="5060027"/>
          </a:xfrm>
        </p:spPr>
        <p:txBody>
          <a:bodyPr>
            <a:noAutofit/>
          </a:bodyPr>
          <a:lstStyle/>
          <a:p>
            <a:pPr marL="0" indent="0">
              <a:buNone/>
            </a:pPr>
            <a:r>
              <a:rPr lang="fr-CH" sz="2200" dirty="0">
                <a:latin typeface="Gellix"/>
                <a:ea typeface="Calibri" panose="020F0502020204030204" pitchFamily="34" charset="0"/>
                <a:cs typeface="Arial" panose="020B0604020202020204" pitchFamily="34" charset="0"/>
              </a:rPr>
              <a:t>E</a:t>
            </a:r>
            <a:r>
              <a:rPr lang="fr-CH" sz="2200" dirty="0">
                <a:effectLst/>
                <a:latin typeface="Gellix"/>
                <a:ea typeface="Calibri" panose="020F0502020204030204" pitchFamily="34" charset="0"/>
                <a:cs typeface="Arial" panose="020B0604020202020204" pitchFamily="34" charset="0"/>
              </a:rPr>
              <a:t>ntretien </a:t>
            </a:r>
            <a:r>
              <a:rPr lang="fr-CH" sz="2200" dirty="0">
                <a:latin typeface="Gellix"/>
                <a:ea typeface="Calibri" panose="020F0502020204030204" pitchFamily="34" charset="0"/>
                <a:cs typeface="Arial" panose="020B0604020202020204" pitchFamily="34" charset="0"/>
              </a:rPr>
              <a:t>durant les MPUC</a:t>
            </a:r>
            <a:endParaRPr lang="fr-CH" sz="2200" dirty="0">
              <a:effectLst/>
              <a:latin typeface="Gellix"/>
              <a:ea typeface="Calibri" panose="020F0502020204030204" pitchFamily="34" charset="0"/>
              <a:cs typeface="Arial" panose="020B0604020202020204" pitchFamily="34" charset="0"/>
            </a:endParaRPr>
          </a:p>
          <a:p>
            <a:pPr algn="just"/>
            <a:r>
              <a:rPr lang="fr-FR" sz="2100" b="0" dirty="0">
                <a:effectLst/>
                <a:latin typeface="Gellix"/>
                <a:ea typeface="Calibri" panose="020F0502020204030204" pitchFamily="34" charset="0"/>
                <a:cs typeface="Arial" panose="020B0604020202020204" pitchFamily="34" charset="0"/>
              </a:rPr>
              <a:t>Suspension de la vie commune le 1.12.2017. Ordonnance MPUC le 13.03.2019. Contribution d’entretien limitée jusqu’à fin août 2019 seulement. </a:t>
            </a:r>
          </a:p>
          <a:p>
            <a:pPr algn="just"/>
            <a:r>
              <a:rPr lang="fr-FR" sz="2100" b="0" dirty="0">
                <a:effectLst/>
                <a:latin typeface="Gellix"/>
                <a:ea typeface="Calibri" panose="020F0502020204030204" pitchFamily="34" charset="0"/>
                <a:cs typeface="Arial" panose="020B0604020202020204" pitchFamily="34" charset="0"/>
              </a:rPr>
              <a:t>Point de </a:t>
            </a:r>
            <a:r>
              <a:rPr lang="fr-FR" sz="2100" b="0" dirty="0">
                <a:latin typeface="Gellix"/>
                <a:ea typeface="Calibri" panose="020F0502020204030204" pitchFamily="34" charset="0"/>
                <a:cs typeface="Arial" panose="020B0604020202020204" pitchFamily="34" charset="0"/>
              </a:rPr>
              <a:t>départ : </a:t>
            </a:r>
            <a:r>
              <a:rPr lang="fr-FR" sz="2100" b="0" dirty="0">
                <a:effectLst/>
                <a:latin typeface="Gellix"/>
                <a:ea typeface="Calibri" panose="020F0502020204030204" pitchFamily="34" charset="0"/>
                <a:cs typeface="Arial" panose="020B0604020202020204" pitchFamily="34" charset="0"/>
              </a:rPr>
              <a:t>« entretien convenable » : dernier train de vie commun des personnes mariées.</a:t>
            </a:r>
          </a:p>
          <a:p>
            <a:pPr algn="just"/>
            <a:r>
              <a:rPr lang="fr-FR" sz="2100" b="0" dirty="0">
                <a:effectLst/>
                <a:latin typeface="Gellix"/>
                <a:ea typeface="Calibri" panose="020F0502020204030204" pitchFamily="34" charset="0"/>
                <a:cs typeface="Arial" panose="020B0604020202020204" pitchFamily="34" charset="0"/>
              </a:rPr>
              <a:t>Seul le principe de la primauté de l’autonomie financière peut être appliquée par analogie à l’entretien matrimonial, selon l’art. 163 CC, lorsqu’on ne peut plus sérieusement compter sur une reprise de la vie commune. </a:t>
            </a:r>
          </a:p>
          <a:p>
            <a:pPr algn="just"/>
            <a:r>
              <a:rPr lang="fr-FR" sz="2100" b="0" dirty="0">
                <a:effectLst/>
                <a:latin typeface="Gellix"/>
                <a:ea typeface="Calibri" panose="020F0502020204030204" pitchFamily="34" charset="0"/>
                <a:cs typeface="Arial" panose="020B0604020202020204" pitchFamily="34" charset="0"/>
              </a:rPr>
              <a:t>L’entretien matrimonial ne connaît pas de limitation dans le temps. Principe d’égalité de traitement </a:t>
            </a:r>
            <a:r>
              <a:rPr lang="fr-FR" sz="2100" b="0" dirty="0">
                <a:effectLst/>
                <a:latin typeface="Gellix"/>
                <a:ea typeface="Calibri" panose="020F0502020204030204" pitchFamily="34" charset="0"/>
                <a:cs typeface="Arial" panose="020B0604020202020204" pitchFamily="34" charset="0"/>
                <a:sym typeface="Wingdings" panose="05000000000000000000" pitchFamily="2" charset="2"/>
              </a:rPr>
              <a:t> </a:t>
            </a:r>
            <a:r>
              <a:rPr lang="fr-FR" sz="2100" b="0" dirty="0">
                <a:effectLst/>
                <a:latin typeface="Gellix"/>
                <a:ea typeface="Calibri" panose="020F0502020204030204" pitchFamily="34" charset="0"/>
                <a:cs typeface="Arial" panose="020B0604020202020204" pitchFamily="34" charset="0"/>
              </a:rPr>
              <a:t>Droit au maintien du dernier train de vie commun dans la même mesure et indépendamment de critères comme le caractère </a:t>
            </a:r>
            <a:r>
              <a:rPr lang="fr-FR" sz="2100" b="0" i="1" dirty="0" err="1">
                <a:effectLst/>
                <a:latin typeface="Gellix"/>
                <a:ea typeface="Calibri" panose="020F0502020204030204" pitchFamily="34" charset="0"/>
                <a:cs typeface="Arial" panose="020B0604020202020204" pitchFamily="34" charset="0"/>
              </a:rPr>
              <a:t>lebensprägend</a:t>
            </a:r>
            <a:r>
              <a:rPr lang="fr-FR" sz="2100" b="0" dirty="0">
                <a:effectLst/>
                <a:latin typeface="Gellix"/>
                <a:ea typeface="Calibri" panose="020F0502020204030204" pitchFamily="34" charset="0"/>
                <a:cs typeface="Arial" panose="020B0604020202020204" pitchFamily="34" charset="0"/>
              </a:rPr>
              <a:t> du mariage ou sa durée</a:t>
            </a:r>
            <a:r>
              <a:rPr lang="fr-CH" sz="2100" b="0" dirty="0">
                <a:latin typeface="Gellix"/>
                <a:ea typeface="Calibri" panose="020F0502020204030204" pitchFamily="34" charset="0"/>
                <a:cs typeface="Arial" panose="020B0604020202020204" pitchFamily="34" charset="0"/>
              </a:rPr>
              <a:t>.</a:t>
            </a:r>
            <a:endParaRPr lang="fr-FR" sz="2100" b="0" dirty="0">
              <a:effectLst/>
              <a:latin typeface="Gellix"/>
              <a:ea typeface="Calibri" panose="020F050202020403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Espace réservé de la date 6">
            <a:extLst>
              <a:ext uri="{FF2B5EF4-FFF2-40B4-BE49-F238E27FC236}">
                <a16:creationId xmlns:a16="http://schemas.microsoft.com/office/drawing/2014/main" id="{DE24E83F-5480-4204-9705-710D8F5F055C}"/>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a:latin typeface="Gellix" pitchFamily="50" charset="0"/>
                <a:cs typeface="Gellix" pitchFamily="50" charset="0"/>
              </a:rPr>
              <a:pPr>
                <a:spcAft>
                  <a:spcPts val="600"/>
                </a:spcAft>
              </a:pPr>
              <a:t>15.11.2023</a:t>
            </a:fld>
            <a:endParaRPr lang="fr-CH" sz="1000" dirty="0">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a:normAutofit/>
          </a:bodyPr>
          <a:lstStyle/>
          <a:p>
            <a:pPr>
              <a:spcAft>
                <a:spcPts val="600"/>
              </a:spcAft>
            </a:pPr>
            <a:fld id="{C42488C5-E247-4D5C-8A4C-450EEBC42D06}" type="slidenum">
              <a:rPr lang="fr-CH" sz="1000">
                <a:latin typeface="Gellix" pitchFamily="50" charset="0"/>
                <a:cs typeface="Gellix" pitchFamily="50" charset="0"/>
              </a:rPr>
              <a:pPr>
                <a:spcAft>
                  <a:spcPts val="600"/>
                </a:spcAft>
              </a:pPr>
              <a:t>10</a:t>
            </a:fld>
            <a:endParaRPr lang="fr-CH" sz="1000">
              <a:latin typeface="Gellix" pitchFamily="50" charset="0"/>
              <a:cs typeface="Gellix" pitchFamily="50" charset="0"/>
            </a:endParaRPr>
          </a:p>
        </p:txBody>
      </p:sp>
      <p:sp>
        <p:nvSpPr>
          <p:cNvPr id="80"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pic>
        <p:nvPicPr>
          <p:cNvPr id="13" name="Graphique 12" descr="Alliances">
            <a:extLst>
              <a:ext uri="{FF2B5EF4-FFF2-40B4-BE49-F238E27FC236}">
                <a16:creationId xmlns:a16="http://schemas.microsoft.com/office/drawing/2014/main" id="{A16D95B5-8733-47A8-8FAC-42BEDBC5BB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32405" y="2558057"/>
            <a:ext cx="3055166" cy="3055166"/>
          </a:xfrm>
          <a:prstGeom prst="rect">
            <a:avLst/>
          </a:prstGeom>
        </p:spPr>
      </p:pic>
    </p:spTree>
    <p:extLst>
      <p:ext uri="{BB962C8B-B14F-4D97-AF65-F5344CB8AC3E}">
        <p14:creationId xmlns:p14="http://schemas.microsoft.com/office/powerpoint/2010/main" val="261203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212178" y="-48949"/>
            <a:ext cx="9770022" cy="1330841"/>
          </a:xfrm>
        </p:spPr>
        <p:txBody>
          <a:bodyPr>
            <a:normAutofit/>
          </a:bodyPr>
          <a:lstStyle/>
          <a:p>
            <a:r>
              <a:rPr lang="fr-CH" sz="3600" dirty="0"/>
              <a:t>Procédure – TF 5A_524/2021 (f)*</a:t>
            </a:r>
          </a:p>
        </p:txBody>
      </p:sp>
      <p:sp>
        <p:nvSpPr>
          <p:cNvPr id="12" name="Espace réservé du contenu 11">
            <a:extLst>
              <a:ext uri="{FF2B5EF4-FFF2-40B4-BE49-F238E27FC236}">
                <a16:creationId xmlns:a16="http://schemas.microsoft.com/office/drawing/2014/main" id="{3C03D1D2-D877-2A1E-B9D7-AF21B226C389}"/>
              </a:ext>
            </a:extLst>
          </p:cNvPr>
          <p:cNvSpPr>
            <a:spLocks noGrp="1"/>
          </p:cNvSpPr>
          <p:nvPr>
            <p:ph idx="1"/>
          </p:nvPr>
        </p:nvSpPr>
        <p:spPr>
          <a:xfrm>
            <a:off x="404933" y="1212596"/>
            <a:ext cx="7249226" cy="3908588"/>
          </a:xfrm>
        </p:spPr>
        <p:txBody>
          <a:bodyPr>
            <a:noAutofit/>
          </a:bodyPr>
          <a:lstStyle/>
          <a:p>
            <a:pPr algn="just"/>
            <a:r>
              <a:rPr lang="fr-FR" sz="2100" b="0" dirty="0"/>
              <a:t>Les dispositions de la protection de l’enfant et de l’adulte relèvent en principe du droit public. </a:t>
            </a:r>
            <a:br>
              <a:rPr lang="fr-FR" sz="2100" b="0" dirty="0"/>
            </a:br>
            <a:r>
              <a:rPr lang="fr-FR" sz="2100" b="0" dirty="0">
                <a:sym typeface="Wingdings" panose="05000000000000000000" pitchFamily="2" charset="2"/>
              </a:rPr>
              <a:t></a:t>
            </a:r>
            <a:r>
              <a:rPr lang="fr-FR" sz="2100" b="0" dirty="0"/>
              <a:t> Edictées sur la base de la compétence de la Confédération en matière de droit civil. </a:t>
            </a:r>
            <a:br>
              <a:rPr lang="fr-FR" sz="2100" b="0" dirty="0"/>
            </a:br>
            <a:r>
              <a:rPr lang="fr-FR" sz="2100" b="0" dirty="0">
                <a:sym typeface="Wingdings" panose="05000000000000000000" pitchFamily="2" charset="2"/>
              </a:rPr>
              <a:t> </a:t>
            </a:r>
            <a:r>
              <a:rPr lang="fr-FR" sz="2100" b="0" dirty="0"/>
              <a:t>Organisation judiciaire et administration demeurent du ressort des cantons, sauf disposition contraire de la loi. </a:t>
            </a:r>
          </a:p>
          <a:p>
            <a:pPr algn="just"/>
            <a:r>
              <a:rPr lang="fr-FR" sz="2100" b="0" dirty="0"/>
              <a:t>Les </a:t>
            </a:r>
            <a:r>
              <a:rPr lang="fr-FR" sz="2100" b="0" dirty="0" err="1"/>
              <a:t>Mprovs</a:t>
            </a:r>
            <a:r>
              <a:rPr lang="fr-FR" sz="2100" b="0" dirty="0"/>
              <a:t> retirant le droit de déterminer le lieu de résidence de l’enfant et prononçant son placement (art. 310 al. 1 et 445 al. 1 CC) relèvent du domaine central du droit de la protection de l’enfant. Atteinte grave aux droits fondamentaux de l’enfant. </a:t>
            </a:r>
            <a:br>
              <a:rPr lang="fr-FR" sz="2100" b="0" dirty="0"/>
            </a:br>
            <a:r>
              <a:rPr lang="fr-FR" sz="2100" b="0" dirty="0">
                <a:sym typeface="Wingdings" panose="05000000000000000000" pitchFamily="2" charset="2"/>
              </a:rPr>
              <a:t> </a:t>
            </a:r>
            <a:r>
              <a:rPr lang="fr-FR" sz="2100" b="0" dirty="0"/>
              <a:t>Nécessaire d’avoir la compétence d’une autorité collégiale pour rendre de telles mesures. (Pas une exception possible selon art. 440 CC).</a:t>
            </a:r>
          </a:p>
          <a:p>
            <a:pPr algn="just"/>
            <a:r>
              <a:rPr lang="fr-FR" sz="2100" b="0" dirty="0"/>
              <a:t>Neuchâtel ?</a:t>
            </a:r>
          </a:p>
        </p:txBody>
      </p:sp>
      <p:sp>
        <p:nvSpPr>
          <p:cNvPr id="71" name="Freeform: Shape 70">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Image 3" descr="Une image contenant dessin humoristique, skier, ciel, plein air&#10;&#10;Description générée automatiquement">
            <a:extLst>
              <a:ext uri="{FF2B5EF4-FFF2-40B4-BE49-F238E27FC236}">
                <a16:creationId xmlns:a16="http://schemas.microsoft.com/office/drawing/2014/main" id="{2AE5CBE0-AC97-052F-F6B1-9BA5422D1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362" y="2887411"/>
            <a:ext cx="3482910" cy="2324842"/>
          </a:xfrm>
          <a:prstGeom prst="rect">
            <a:avLst/>
          </a:prstGeom>
        </p:spPr>
      </p:pic>
      <p:sp>
        <p:nvSpPr>
          <p:cNvPr id="7" name="Espace réservé de la date 6">
            <a:extLst>
              <a:ext uri="{FF2B5EF4-FFF2-40B4-BE49-F238E27FC236}">
                <a16:creationId xmlns:a16="http://schemas.microsoft.com/office/drawing/2014/main" id="{DE24E83F-5480-4204-9705-710D8F5F055C}"/>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a:latin typeface="Gellix" pitchFamily="50" charset="0"/>
                <a:cs typeface="Gellix" pitchFamily="50" charset="0"/>
              </a:rPr>
              <a:pPr>
                <a:spcAft>
                  <a:spcPts val="600"/>
                </a:spcAft>
              </a:pPr>
              <a:t>15.11.2023</a:t>
            </a:fld>
            <a:endParaRPr lang="fr-CH" sz="1000" dirty="0">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a:normAutofit/>
          </a:bodyPr>
          <a:lstStyle/>
          <a:p>
            <a:pPr>
              <a:spcAft>
                <a:spcPts val="600"/>
              </a:spcAft>
            </a:pPr>
            <a:fld id="{C42488C5-E247-4D5C-8A4C-450EEBC42D06}" type="slidenum">
              <a:rPr lang="fr-CH" sz="1000">
                <a:latin typeface="Gellix" pitchFamily="50" charset="0"/>
                <a:cs typeface="Gellix" pitchFamily="50" charset="0"/>
              </a:rPr>
              <a:pPr>
                <a:spcAft>
                  <a:spcPts val="600"/>
                </a:spcAft>
              </a:pPr>
              <a:t>11</a:t>
            </a:fld>
            <a:endParaRPr lang="fr-CH" sz="1000" dirty="0">
              <a:latin typeface="Gellix" pitchFamily="50" charset="0"/>
              <a:cs typeface="Gellix" pitchFamily="50" charset="0"/>
            </a:endParaRPr>
          </a:p>
        </p:txBody>
      </p:sp>
      <p:sp>
        <p:nvSpPr>
          <p:cNvPr id="73"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spTree>
    <p:extLst>
      <p:ext uri="{BB962C8B-B14F-4D97-AF65-F5344CB8AC3E}">
        <p14:creationId xmlns:p14="http://schemas.microsoft.com/office/powerpoint/2010/main" val="38762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130211" y="-415925"/>
            <a:ext cx="8021491" cy="1807305"/>
          </a:xfrm>
        </p:spPr>
        <p:txBody>
          <a:bodyPr>
            <a:normAutofit/>
          </a:bodyPr>
          <a:lstStyle/>
          <a:p>
            <a:r>
              <a:rPr lang="fr-CH" sz="3600" dirty="0"/>
              <a:t>Autres arrêts </a:t>
            </a:r>
          </a:p>
        </p:txBody>
      </p:sp>
      <p:sp>
        <p:nvSpPr>
          <p:cNvPr id="6" name="Espace réservé du contenu 5">
            <a:extLst>
              <a:ext uri="{FF2B5EF4-FFF2-40B4-BE49-F238E27FC236}">
                <a16:creationId xmlns:a16="http://schemas.microsoft.com/office/drawing/2014/main" id="{989D2D48-6A30-4E3A-B0E0-54A519FD2C92}"/>
              </a:ext>
            </a:extLst>
          </p:cNvPr>
          <p:cNvSpPr>
            <a:spLocks noGrp="1"/>
          </p:cNvSpPr>
          <p:nvPr>
            <p:ph idx="1"/>
          </p:nvPr>
        </p:nvSpPr>
        <p:spPr>
          <a:xfrm>
            <a:off x="456542" y="1131013"/>
            <a:ext cx="7368827" cy="4447462"/>
          </a:xfrm>
        </p:spPr>
        <p:txBody>
          <a:bodyPr>
            <a:noAutofit/>
          </a:bodyPr>
          <a:lstStyle/>
          <a:p>
            <a:pPr algn="just"/>
            <a:r>
              <a:rPr lang="da-DK" sz="2200" dirty="0">
                <a:latin typeface="Gellix"/>
                <a:ea typeface="Calibri" panose="020F0502020204030204" pitchFamily="34" charset="0"/>
                <a:cs typeface="Arial" panose="020B0604020202020204" pitchFamily="34" charset="0"/>
              </a:rPr>
              <a:t>ATF 149 III 172 (d) – </a:t>
            </a:r>
            <a:r>
              <a:rPr lang="fr-CH" sz="2200" b="0" dirty="0">
                <a:latin typeface="Gellix"/>
                <a:ea typeface="Calibri" panose="020F0502020204030204" pitchFamily="34" charset="0"/>
                <a:cs typeface="Arial" panose="020B0604020202020204" pitchFamily="34" charset="0"/>
              </a:rPr>
              <a:t>MPUC : L</a:t>
            </a:r>
            <a:r>
              <a:rPr lang="fr-CH" sz="2200" b="0" dirty="0">
                <a:effectLst/>
                <a:latin typeface="Gellix"/>
                <a:ea typeface="Calibri" panose="020F0502020204030204" pitchFamily="34" charset="0"/>
                <a:cs typeface="Arial" panose="020B0604020202020204" pitchFamily="34" charset="0"/>
              </a:rPr>
              <a:t>’entretien des enfants est soumis à la maxime d’office, alors que l’entretien entre </a:t>
            </a:r>
            <a:r>
              <a:rPr lang="fr-CH" sz="2200" b="0" dirty="0" err="1">
                <a:effectLst/>
                <a:latin typeface="Gellix"/>
                <a:ea typeface="Calibri" panose="020F0502020204030204" pitchFamily="34" charset="0"/>
                <a:cs typeface="Arial" panose="020B0604020202020204" pitchFamily="34" charset="0"/>
              </a:rPr>
              <a:t>conjoint·es</a:t>
            </a:r>
            <a:r>
              <a:rPr lang="fr-CH" sz="2200" b="0" dirty="0">
                <a:effectLst/>
                <a:latin typeface="Gellix"/>
                <a:ea typeface="Calibri" panose="020F0502020204030204" pitchFamily="34" charset="0"/>
                <a:cs typeface="Arial" panose="020B0604020202020204" pitchFamily="34" charset="0"/>
              </a:rPr>
              <a:t> est soumis au principe de disposition</a:t>
            </a:r>
            <a:r>
              <a:rPr lang="fr-CH" sz="2200" b="0" dirty="0">
                <a:latin typeface="Gellix"/>
                <a:ea typeface="Calibri" panose="020F0502020204030204" pitchFamily="34" charset="0"/>
                <a:cs typeface="Arial" panose="020B0604020202020204" pitchFamily="34" charset="0"/>
              </a:rPr>
              <a:t>. Chaque prétention en entretien est indépendante juridiquement. </a:t>
            </a:r>
            <a:r>
              <a:rPr lang="fr-CH" sz="2200" b="0" dirty="0">
                <a:effectLst/>
                <a:latin typeface="Gellix"/>
                <a:ea typeface="Calibri" panose="020F0502020204030204" pitchFamily="34" charset="0"/>
                <a:cs typeface="Arial" panose="020B0604020202020204" pitchFamily="34" charset="0"/>
                <a:sym typeface="Wingdings" panose="05000000000000000000" pitchFamily="2" charset="2"/>
              </a:rPr>
              <a:t> </a:t>
            </a:r>
            <a:r>
              <a:rPr lang="fr-CH" sz="2200" b="0" dirty="0">
                <a:latin typeface="Gellix"/>
                <a:ea typeface="Calibri" panose="020F0502020204030204" pitchFamily="34" charset="0"/>
                <a:cs typeface="Arial" panose="020B0604020202020204" pitchFamily="34" charset="0"/>
                <a:sym typeface="Wingdings" panose="05000000000000000000" pitchFamily="2" charset="2"/>
              </a:rPr>
              <a:t>S</a:t>
            </a:r>
            <a:r>
              <a:rPr lang="fr-CH" sz="2200" b="0" dirty="0">
                <a:effectLst/>
                <a:latin typeface="Gellix"/>
                <a:ea typeface="Calibri" panose="020F0502020204030204" pitchFamily="34" charset="0"/>
                <a:cs typeface="Arial" panose="020B0604020202020204" pitchFamily="34" charset="0"/>
              </a:rPr>
              <a:t>ur appel du mari, réduction de la contribution d’entretien pour enfant et octroi d’une pension en faveur de l’épouse, bien que celle-ci n’eût pas fait appel de la décision. </a:t>
            </a:r>
            <a:r>
              <a:rPr lang="fr-CH" sz="2200" b="0" dirty="0">
                <a:effectLst/>
                <a:latin typeface="Gellix"/>
                <a:ea typeface="Calibri" panose="020F0502020204030204" pitchFamily="34" charset="0"/>
                <a:cs typeface="Arial" panose="020B0604020202020204" pitchFamily="34" charset="0"/>
                <a:sym typeface="Wingdings" panose="05000000000000000000" pitchFamily="2" charset="2"/>
              </a:rPr>
              <a:t> </a:t>
            </a:r>
            <a:r>
              <a:rPr lang="fr-CH" sz="2200" b="0" dirty="0">
                <a:latin typeface="Gellix"/>
                <a:ea typeface="Calibri" panose="020F0502020204030204" pitchFamily="34" charset="0"/>
                <a:cs typeface="Arial" panose="020B0604020202020204" pitchFamily="34" charset="0"/>
                <a:sym typeface="Wingdings" panose="05000000000000000000" pitchFamily="2" charset="2"/>
              </a:rPr>
              <a:t>N</a:t>
            </a:r>
            <a:r>
              <a:rPr lang="fr-CH" sz="2200" b="0" dirty="0">
                <a:effectLst/>
                <a:latin typeface="Gellix"/>
                <a:ea typeface="Calibri" panose="020F0502020204030204" pitchFamily="34" charset="0"/>
                <a:cs typeface="Arial" panose="020B0604020202020204" pitchFamily="34" charset="0"/>
              </a:rPr>
              <a:t>e viole pas l’interdiction de la </a:t>
            </a:r>
            <a:r>
              <a:rPr lang="fr-CH" sz="2200" b="0" i="1" dirty="0" err="1">
                <a:effectLst/>
                <a:latin typeface="Gellix"/>
                <a:ea typeface="Calibri" panose="020F0502020204030204" pitchFamily="34" charset="0"/>
                <a:cs typeface="Arial" panose="020B0604020202020204" pitchFamily="34" charset="0"/>
              </a:rPr>
              <a:t>reformatio</a:t>
            </a:r>
            <a:r>
              <a:rPr lang="fr-CH" sz="2200" b="0" i="1" dirty="0">
                <a:effectLst/>
                <a:latin typeface="Gellix"/>
                <a:ea typeface="Calibri" panose="020F0502020204030204" pitchFamily="34" charset="0"/>
                <a:cs typeface="Arial" panose="020B0604020202020204" pitchFamily="34" charset="0"/>
              </a:rPr>
              <a:t> in pejus</a:t>
            </a:r>
            <a:r>
              <a:rPr lang="fr-CH" sz="2200" b="0" dirty="0">
                <a:effectLst/>
                <a:latin typeface="Gellix"/>
                <a:ea typeface="Calibri" panose="020F0502020204030204" pitchFamily="34" charset="0"/>
                <a:cs typeface="Arial" panose="020B0604020202020204" pitchFamily="34" charset="0"/>
              </a:rPr>
              <a:t>. </a:t>
            </a:r>
          </a:p>
          <a:p>
            <a:pPr algn="just"/>
            <a:r>
              <a:rPr lang="fr-FR" sz="2200" dirty="0">
                <a:effectLst/>
                <a:latin typeface="Gellix"/>
                <a:ea typeface="Calibri" panose="020F0502020204030204" pitchFamily="34" charset="0"/>
                <a:cs typeface="Arial" panose="020B0604020202020204" pitchFamily="34" charset="0"/>
              </a:rPr>
              <a:t>ATF 149 II 19 (f) –</a:t>
            </a:r>
            <a:r>
              <a:rPr lang="fr-FR" sz="2200" b="0" dirty="0">
                <a:effectLst/>
                <a:latin typeface="Gellix"/>
                <a:ea typeface="Calibri" panose="020F0502020204030204" pitchFamily="34" charset="0"/>
                <a:cs typeface="Arial" panose="020B0604020202020204" pitchFamily="34" charset="0"/>
              </a:rPr>
              <a:t> L’art. 25 LIFD, qui fonde les déductions générales et des frais possibles, ne permet pas de déduire les frais d’</a:t>
            </a:r>
            <a:r>
              <a:rPr lang="fr-FR" sz="2200" b="0" dirty="0" err="1">
                <a:effectLst/>
                <a:latin typeface="Gellix"/>
                <a:ea typeface="Calibri" panose="020F0502020204030204" pitchFamily="34" charset="0"/>
                <a:cs typeface="Arial" panose="020B0604020202020204" pitchFamily="34" charset="0"/>
              </a:rPr>
              <a:t>avocat·e</a:t>
            </a:r>
            <a:r>
              <a:rPr lang="fr-FR" sz="2200" b="0" dirty="0">
                <a:effectLst/>
                <a:latin typeface="Gellix"/>
                <a:ea typeface="Calibri" panose="020F0502020204030204" pitchFamily="34" charset="0"/>
                <a:cs typeface="Arial" panose="020B0604020202020204" pitchFamily="34" charset="0"/>
              </a:rPr>
              <a:t> déboursés pour obtenir des contributions d’entretien, qui n’entrent pas dans la catégorie des frais d’acquisition du revenu.</a:t>
            </a:r>
          </a:p>
          <a:p>
            <a:pPr algn="just"/>
            <a:endParaRPr lang="fr-FR" sz="2200" b="0" dirty="0">
              <a:effectLst/>
              <a:latin typeface="Gellix"/>
              <a:ea typeface="Calibri" panose="020F0502020204030204" pitchFamily="34" charset="0"/>
              <a:cs typeface="Arial" panose="020B0604020202020204" pitchFamily="34" charset="0"/>
            </a:endParaRPr>
          </a:p>
          <a:p>
            <a:endParaRPr lang="fr-FR" sz="2200" b="0" dirty="0">
              <a:sym typeface="Wingdings" panose="05000000000000000000" pitchFamily="2" charset="2"/>
            </a:endParaRPr>
          </a:p>
        </p:txBody>
      </p:sp>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a:normAutofit/>
          </a:bodyPr>
          <a:lstStyle/>
          <a:p>
            <a:pPr>
              <a:spcAft>
                <a:spcPts val="600"/>
              </a:spcAft>
            </a:pPr>
            <a:fld id="{C42488C5-E247-4D5C-8A4C-450EEBC42D06}" type="slidenum">
              <a:rPr lang="fr-CH">
                <a:solidFill>
                  <a:srgbClr val="FFFFFF"/>
                </a:solidFill>
              </a:rPr>
              <a:pPr>
                <a:spcAft>
                  <a:spcPts val="600"/>
                </a:spcAft>
              </a:pPr>
              <a:t>12</a:t>
            </a:fld>
            <a:endParaRPr lang="fr-CH" dirty="0">
              <a:solidFill>
                <a:srgbClr val="FFFFFF"/>
              </a:solidFill>
            </a:endParaRPr>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pic>
        <p:nvPicPr>
          <p:cNvPr id="3" name="Image 2">
            <a:extLst>
              <a:ext uri="{FF2B5EF4-FFF2-40B4-BE49-F238E27FC236}">
                <a16:creationId xmlns:a16="http://schemas.microsoft.com/office/drawing/2014/main" id="{BEB2BD15-AEE2-482B-12AF-B40948690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1995" y="1914335"/>
            <a:ext cx="2491805" cy="3559722"/>
          </a:xfrm>
          <a:prstGeom prst="rect">
            <a:avLst/>
          </a:prstGeom>
        </p:spPr>
      </p:pic>
      <p:sp>
        <p:nvSpPr>
          <p:cNvPr id="12" name="Espace réservé du numéro de diapositive 8">
            <a:extLst>
              <a:ext uri="{FF2B5EF4-FFF2-40B4-BE49-F238E27FC236}">
                <a16:creationId xmlns:a16="http://schemas.microsoft.com/office/drawing/2014/main" id="{6CDB4152-AB79-4EC4-B4D5-FA4CC4989623}"/>
              </a:ext>
            </a:extLst>
          </p:cNvPr>
          <p:cNvSpPr txBox="1">
            <a:spLocks/>
          </p:cNvSpPr>
          <p:nvPr/>
        </p:nvSpPr>
        <p:spPr>
          <a:xfrm>
            <a:off x="8736297" y="6356350"/>
            <a:ext cx="2743200" cy="365125"/>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42488C5-E247-4D5C-8A4C-450EEBC42D06}" type="slidenum">
              <a:rPr lang="fr-CH" sz="1000" smtClean="0">
                <a:latin typeface="Gellix" pitchFamily="50" charset="0"/>
                <a:cs typeface="Gellix" pitchFamily="50" charset="0"/>
              </a:rPr>
              <a:pPr>
                <a:spcAft>
                  <a:spcPts val="600"/>
                </a:spcAft>
              </a:pPr>
              <a:t>12</a:t>
            </a:fld>
            <a:endParaRPr lang="fr-CH" sz="1000" dirty="0">
              <a:latin typeface="Gellix" pitchFamily="50" charset="0"/>
              <a:cs typeface="Gellix" pitchFamily="50" charset="0"/>
            </a:endParaRPr>
          </a:p>
        </p:txBody>
      </p:sp>
      <p:sp>
        <p:nvSpPr>
          <p:cNvPr id="13" name="Espace réservé de la date 6">
            <a:extLst>
              <a:ext uri="{FF2B5EF4-FFF2-40B4-BE49-F238E27FC236}">
                <a16:creationId xmlns:a16="http://schemas.microsoft.com/office/drawing/2014/main" id="{C2326EF7-9F43-4D18-9B75-691DFD76B5BD}"/>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a:latin typeface="Gellix" pitchFamily="50" charset="0"/>
                <a:cs typeface="Gellix" pitchFamily="50" charset="0"/>
              </a:rPr>
              <a:pPr>
                <a:spcAft>
                  <a:spcPts val="600"/>
                </a:spcAft>
              </a:pPr>
              <a:t>15.11.2023</a:t>
            </a:fld>
            <a:endParaRPr lang="fr-CH" sz="1000" dirty="0">
              <a:latin typeface="Gellix" pitchFamily="50" charset="0"/>
              <a:cs typeface="Gellix" pitchFamily="50" charset="0"/>
            </a:endParaRPr>
          </a:p>
        </p:txBody>
      </p:sp>
    </p:spTree>
    <p:extLst>
      <p:ext uri="{BB962C8B-B14F-4D97-AF65-F5344CB8AC3E}">
        <p14:creationId xmlns:p14="http://schemas.microsoft.com/office/powerpoint/2010/main" val="23330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llix" pitchFamily="50" charset="0"/>
              <a:cs typeface="Gellix" pitchFamily="50" charset="0"/>
            </a:endParaRPr>
          </a:p>
        </p:txBody>
      </p:sp>
      <p:sp useBgFill="1">
        <p:nvSpPr>
          <p:cNvPr id="60" name="Freeform: Shape 5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llix" pitchFamily="50" charset="0"/>
              <a:cs typeface="Gellix" pitchFamily="50" charset="0"/>
            </a:endParaRPr>
          </a:p>
        </p:txBody>
      </p:sp>
      <p:sp useBgFill="1">
        <p:nvSpPr>
          <p:cNvPr id="62" name="Freeform: Shape 6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llix" pitchFamily="50" charset="0"/>
              <a:cs typeface="Gellix" pitchFamily="50" charset="0"/>
            </a:endParaRPr>
          </a:p>
        </p:txBody>
      </p:sp>
      <p:sp>
        <p:nvSpPr>
          <p:cNvPr id="4" name="Titre 3">
            <a:extLst>
              <a:ext uri="{FF2B5EF4-FFF2-40B4-BE49-F238E27FC236}">
                <a16:creationId xmlns:a16="http://schemas.microsoft.com/office/drawing/2014/main" id="{5604FBC8-B2DC-4A68-BF80-3C718DA2787E}"/>
              </a:ext>
            </a:extLst>
          </p:cNvPr>
          <p:cNvSpPr>
            <a:spLocks noGrp="1"/>
          </p:cNvSpPr>
          <p:nvPr>
            <p:ph type="title"/>
          </p:nvPr>
        </p:nvSpPr>
        <p:spPr>
          <a:xfrm>
            <a:off x="646386" y="1161288"/>
            <a:ext cx="3578142" cy="4526280"/>
          </a:xfrm>
        </p:spPr>
        <p:txBody>
          <a:bodyPr vert="horz" lIns="91440" tIns="45720" rIns="91440" bIns="45720" rtlCol="0" anchor="ctr">
            <a:normAutofit/>
          </a:bodyPr>
          <a:lstStyle/>
          <a:p>
            <a:r>
              <a:rPr lang="en-US" sz="4000" kern="1200" dirty="0">
                <a:solidFill>
                  <a:schemeClr val="tx1"/>
                </a:solidFill>
                <a:latin typeface="Gellix" pitchFamily="50" charset="0"/>
                <a:cs typeface="Gellix" pitchFamily="50" charset="0"/>
              </a:rPr>
              <a:t>Introduction</a:t>
            </a:r>
          </a:p>
        </p:txBody>
      </p:sp>
      <p:sp>
        <p:nvSpPr>
          <p:cNvPr id="64" name="Rectangle 6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ADFD5909-0069-450C-878D-2DE6AE0F8C28}"/>
              </a:ext>
            </a:extLst>
          </p:cNvPr>
          <p:cNvSpPr>
            <a:spLocks noGrp="1"/>
          </p:cNvSpPr>
          <p:nvPr>
            <p:ph type="sldNum" sz="quarter" idx="4"/>
          </p:nvPr>
        </p:nvSpPr>
        <p:spPr>
          <a:xfrm>
            <a:off x="10351362" y="6356350"/>
            <a:ext cx="1002437" cy="365125"/>
          </a:xfrm>
          <a:prstGeom prst="ellipse">
            <a:avLst/>
          </a:prstGeom>
        </p:spPr>
        <p:txBody>
          <a:bodyPr vert="horz" lIns="91440" tIns="45720" rIns="91440" bIns="45720" rtlCol="0" anchor="ctr">
            <a:normAutofit/>
          </a:bodyPr>
          <a:lstStyle/>
          <a:p>
            <a:pPr>
              <a:lnSpc>
                <a:spcPct val="90000"/>
              </a:lnSpc>
              <a:spcAft>
                <a:spcPts val="600"/>
              </a:spcAft>
            </a:pPr>
            <a:fld id="{C42488C5-E247-4D5C-8A4C-450EEBC42D06}" type="slidenum">
              <a:rPr lang="en-US">
                <a:solidFill>
                  <a:schemeClr val="tx1">
                    <a:lumMod val="50000"/>
                    <a:lumOff val="50000"/>
                  </a:schemeClr>
                </a:solidFill>
                <a:latin typeface="Gellix" pitchFamily="50" charset="0"/>
                <a:cs typeface="Gellix" pitchFamily="50" charset="0"/>
              </a:rPr>
              <a:pPr>
                <a:lnSpc>
                  <a:spcPct val="90000"/>
                </a:lnSpc>
                <a:spcAft>
                  <a:spcPts val="600"/>
                </a:spcAft>
              </a:pPr>
              <a:t>2</a:t>
            </a:fld>
            <a:endParaRPr lang="en-US" dirty="0">
              <a:solidFill>
                <a:schemeClr val="tx1">
                  <a:lumMod val="50000"/>
                  <a:lumOff val="50000"/>
                </a:schemeClr>
              </a:solidFill>
              <a:latin typeface="Gellix" pitchFamily="50" charset="0"/>
              <a:cs typeface="Gellix" pitchFamily="50" charset="0"/>
            </a:endParaRPr>
          </a:p>
        </p:txBody>
      </p:sp>
      <p:pic>
        <p:nvPicPr>
          <p:cNvPr id="2" name="Image 1">
            <a:extLst>
              <a:ext uri="{FF2B5EF4-FFF2-40B4-BE49-F238E27FC236}">
                <a16:creationId xmlns:a16="http://schemas.microsoft.com/office/drawing/2014/main" id="{F54FB7A4-1CB3-50D1-9D40-1D3FDAEBE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pic>
        <p:nvPicPr>
          <p:cNvPr id="3" name="Image 2">
            <a:extLst>
              <a:ext uri="{FF2B5EF4-FFF2-40B4-BE49-F238E27FC236}">
                <a16:creationId xmlns:a16="http://schemas.microsoft.com/office/drawing/2014/main" id="{742A4247-9DA7-35A1-FDA6-3E2E5A214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sp>
        <p:nvSpPr>
          <p:cNvPr id="6" name="Rectangle 5">
            <a:extLst>
              <a:ext uri="{FF2B5EF4-FFF2-40B4-BE49-F238E27FC236}">
                <a16:creationId xmlns:a16="http://schemas.microsoft.com/office/drawing/2014/main" id="{7FDCF756-E5BD-4A0F-5082-7D5F9BE64958}"/>
              </a:ext>
            </a:extLst>
          </p:cNvPr>
          <p:cNvSpPr/>
          <p:nvPr/>
        </p:nvSpPr>
        <p:spPr>
          <a:xfrm>
            <a:off x="0" y="3102049"/>
            <a:ext cx="128016" cy="653903"/>
          </a:xfrm>
          <a:prstGeom prst="rect">
            <a:avLst/>
          </a:prstGeom>
          <a:solidFill>
            <a:srgbClr val="660066"/>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ellix" pitchFamily="50" charset="0"/>
              <a:cs typeface="Gellix" pitchFamily="50" charset="0"/>
            </a:endParaRPr>
          </a:p>
        </p:txBody>
      </p:sp>
      <p:grpSp>
        <p:nvGrpSpPr>
          <p:cNvPr id="10" name="Groupe 9">
            <a:extLst>
              <a:ext uri="{FF2B5EF4-FFF2-40B4-BE49-F238E27FC236}">
                <a16:creationId xmlns:a16="http://schemas.microsoft.com/office/drawing/2014/main" id="{E7B02787-4762-CCE0-1F28-91B9A9C49E98}"/>
              </a:ext>
            </a:extLst>
          </p:cNvPr>
          <p:cNvGrpSpPr/>
          <p:nvPr/>
        </p:nvGrpSpPr>
        <p:grpSpPr>
          <a:xfrm>
            <a:off x="5896615" y="343251"/>
            <a:ext cx="3860996" cy="1778793"/>
            <a:chOff x="191221" y="2314575"/>
            <a:chExt cx="3521868" cy="1778793"/>
          </a:xfrm>
        </p:grpSpPr>
        <p:sp>
          <p:nvSpPr>
            <p:cNvPr id="11" name="Organigramme : Connecteur 10">
              <a:extLst>
                <a:ext uri="{FF2B5EF4-FFF2-40B4-BE49-F238E27FC236}">
                  <a16:creationId xmlns:a16="http://schemas.microsoft.com/office/drawing/2014/main" id="{8813A4A6-58A9-49C9-FBBC-A0D20467EF93}"/>
                </a:ext>
              </a:extLst>
            </p:cNvPr>
            <p:cNvSpPr/>
            <p:nvPr/>
          </p:nvSpPr>
          <p:spPr>
            <a:xfrm>
              <a:off x="191221" y="2314575"/>
              <a:ext cx="3521868" cy="1778793"/>
            </a:xfrm>
            <a:prstGeom prst="flowChartConnector">
              <a:avLst/>
            </a:prstGeom>
            <a:solidFill>
              <a:srgbClr val="4031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ellix" pitchFamily="50" charset="0"/>
                <a:cs typeface="Gellix" pitchFamily="50" charset="0"/>
              </a:endParaRPr>
            </a:p>
          </p:txBody>
        </p:sp>
        <p:sp>
          <p:nvSpPr>
            <p:cNvPr id="12" name="ZoneTexte 11">
              <a:extLst>
                <a:ext uri="{FF2B5EF4-FFF2-40B4-BE49-F238E27FC236}">
                  <a16:creationId xmlns:a16="http://schemas.microsoft.com/office/drawing/2014/main" id="{461A784C-531E-1F7A-3B11-6A02523DB480}"/>
                </a:ext>
              </a:extLst>
            </p:cNvPr>
            <p:cNvSpPr txBox="1"/>
            <p:nvPr/>
          </p:nvSpPr>
          <p:spPr>
            <a:xfrm flipH="1">
              <a:off x="1040339" y="2871002"/>
              <a:ext cx="1818716" cy="954107"/>
            </a:xfrm>
            <a:prstGeom prst="rect">
              <a:avLst/>
            </a:prstGeom>
            <a:noFill/>
          </p:spPr>
          <p:txBody>
            <a:bodyPr wrap="square" rtlCol="0">
              <a:spAutoFit/>
            </a:bodyPr>
            <a:lstStyle/>
            <a:p>
              <a:r>
                <a:rPr lang="fr-FR" sz="2800" dirty="0">
                  <a:solidFill>
                    <a:schemeClr val="bg1"/>
                  </a:solidFill>
                  <a:latin typeface="Gellix" pitchFamily="50" charset="0"/>
                  <a:cs typeface="Gellix" pitchFamily="50" charset="0"/>
                </a:rPr>
                <a:t>Législation</a:t>
              </a:r>
            </a:p>
          </p:txBody>
        </p:sp>
      </p:grpSp>
      <p:grpSp>
        <p:nvGrpSpPr>
          <p:cNvPr id="13" name="Groupe 12">
            <a:extLst>
              <a:ext uri="{FF2B5EF4-FFF2-40B4-BE49-F238E27FC236}">
                <a16:creationId xmlns:a16="http://schemas.microsoft.com/office/drawing/2014/main" id="{417E01A8-ECAE-1C12-AA0E-7F8D38EFE94C}"/>
              </a:ext>
            </a:extLst>
          </p:cNvPr>
          <p:cNvGrpSpPr/>
          <p:nvPr/>
        </p:nvGrpSpPr>
        <p:grpSpPr>
          <a:xfrm>
            <a:off x="5896615" y="2618489"/>
            <a:ext cx="3860996" cy="1778793"/>
            <a:chOff x="191221" y="2314575"/>
            <a:chExt cx="3521868" cy="1778793"/>
          </a:xfrm>
        </p:grpSpPr>
        <p:sp>
          <p:nvSpPr>
            <p:cNvPr id="14" name="Organigramme : Connecteur 13">
              <a:extLst>
                <a:ext uri="{FF2B5EF4-FFF2-40B4-BE49-F238E27FC236}">
                  <a16:creationId xmlns:a16="http://schemas.microsoft.com/office/drawing/2014/main" id="{9E9E8CC7-809B-50EC-40E0-3F2BF7FBFE9F}"/>
                </a:ext>
              </a:extLst>
            </p:cNvPr>
            <p:cNvSpPr/>
            <p:nvPr/>
          </p:nvSpPr>
          <p:spPr>
            <a:xfrm>
              <a:off x="191221" y="2314575"/>
              <a:ext cx="3521868" cy="1778793"/>
            </a:xfrm>
            <a:prstGeom prst="flowChartConnector">
              <a:avLst/>
            </a:prstGeom>
            <a:solidFill>
              <a:srgbClr val="4031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ellix" pitchFamily="50" charset="0"/>
                <a:cs typeface="Gellix" pitchFamily="50" charset="0"/>
              </a:endParaRPr>
            </a:p>
          </p:txBody>
        </p:sp>
        <p:sp>
          <p:nvSpPr>
            <p:cNvPr id="15" name="ZoneTexte 14">
              <a:extLst>
                <a:ext uri="{FF2B5EF4-FFF2-40B4-BE49-F238E27FC236}">
                  <a16:creationId xmlns:a16="http://schemas.microsoft.com/office/drawing/2014/main" id="{BAD795C6-0B2D-392B-B44F-F890209A502B}"/>
                </a:ext>
              </a:extLst>
            </p:cNvPr>
            <p:cNvSpPr txBox="1"/>
            <p:nvPr/>
          </p:nvSpPr>
          <p:spPr>
            <a:xfrm flipH="1">
              <a:off x="832929" y="2875558"/>
              <a:ext cx="2233537" cy="523220"/>
            </a:xfrm>
            <a:prstGeom prst="rect">
              <a:avLst/>
            </a:prstGeom>
            <a:noFill/>
          </p:spPr>
          <p:txBody>
            <a:bodyPr wrap="square" rtlCol="0">
              <a:spAutoFit/>
            </a:bodyPr>
            <a:lstStyle/>
            <a:p>
              <a:pPr algn="ctr"/>
              <a:r>
                <a:rPr lang="fr-FR" sz="2800" dirty="0">
                  <a:solidFill>
                    <a:schemeClr val="bg1"/>
                  </a:solidFill>
                  <a:latin typeface="Gellix" pitchFamily="50" charset="0"/>
                  <a:cs typeface="Gellix" pitchFamily="50" charset="0"/>
                </a:rPr>
                <a:t>Doctrine</a:t>
              </a:r>
            </a:p>
          </p:txBody>
        </p:sp>
      </p:grpSp>
      <p:pic>
        <p:nvPicPr>
          <p:cNvPr id="16" name="Picture 2" descr="RÃ©sultat de recherche d'images pour &quot;loupe violette&quot;">
            <a:extLst>
              <a:ext uri="{FF2B5EF4-FFF2-40B4-BE49-F238E27FC236}">
                <a16:creationId xmlns:a16="http://schemas.microsoft.com/office/drawing/2014/main" id="{4933382B-5AD1-3B02-09C9-EFEA19A3B6D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16" t="15427" r="13428" b="16880"/>
          <a:stretch/>
        </p:blipFill>
        <p:spPr bwMode="auto">
          <a:xfrm>
            <a:off x="9923771" y="5402662"/>
            <a:ext cx="909109" cy="81341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e 16">
            <a:extLst>
              <a:ext uri="{FF2B5EF4-FFF2-40B4-BE49-F238E27FC236}">
                <a16:creationId xmlns:a16="http://schemas.microsoft.com/office/drawing/2014/main" id="{2F375D10-6CCC-4A12-122A-3F710730F0B6}"/>
              </a:ext>
            </a:extLst>
          </p:cNvPr>
          <p:cNvGrpSpPr/>
          <p:nvPr/>
        </p:nvGrpSpPr>
        <p:grpSpPr>
          <a:xfrm>
            <a:off x="5895386" y="4760119"/>
            <a:ext cx="3860996" cy="1778793"/>
            <a:chOff x="191221" y="2314575"/>
            <a:chExt cx="3521868" cy="1778793"/>
          </a:xfrm>
        </p:grpSpPr>
        <p:sp>
          <p:nvSpPr>
            <p:cNvPr id="18" name="Organigramme : Connecteur 17">
              <a:extLst>
                <a:ext uri="{FF2B5EF4-FFF2-40B4-BE49-F238E27FC236}">
                  <a16:creationId xmlns:a16="http://schemas.microsoft.com/office/drawing/2014/main" id="{402CCA45-D66F-D2EA-EA3A-93D1383FE027}"/>
                </a:ext>
              </a:extLst>
            </p:cNvPr>
            <p:cNvSpPr/>
            <p:nvPr/>
          </p:nvSpPr>
          <p:spPr>
            <a:xfrm>
              <a:off x="191221" y="2314575"/>
              <a:ext cx="3521868" cy="1778793"/>
            </a:xfrm>
            <a:prstGeom prst="flowChartConnector">
              <a:avLst/>
            </a:prstGeom>
            <a:solidFill>
              <a:srgbClr val="4031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ellix" pitchFamily="50" charset="0"/>
                <a:cs typeface="Gellix" pitchFamily="50" charset="0"/>
              </a:endParaRPr>
            </a:p>
          </p:txBody>
        </p:sp>
        <p:sp>
          <p:nvSpPr>
            <p:cNvPr id="19" name="ZoneTexte 18">
              <a:extLst>
                <a:ext uri="{FF2B5EF4-FFF2-40B4-BE49-F238E27FC236}">
                  <a16:creationId xmlns:a16="http://schemas.microsoft.com/office/drawing/2014/main" id="{1D6E040A-F94B-77A8-6557-692202EA30F1}"/>
                </a:ext>
              </a:extLst>
            </p:cNvPr>
            <p:cNvSpPr txBox="1"/>
            <p:nvPr/>
          </p:nvSpPr>
          <p:spPr>
            <a:xfrm flipH="1">
              <a:off x="834158" y="2957118"/>
              <a:ext cx="2233537" cy="954107"/>
            </a:xfrm>
            <a:prstGeom prst="rect">
              <a:avLst/>
            </a:prstGeom>
            <a:noFill/>
          </p:spPr>
          <p:txBody>
            <a:bodyPr wrap="square" rtlCol="0">
              <a:spAutoFit/>
            </a:bodyPr>
            <a:lstStyle/>
            <a:p>
              <a:r>
                <a:rPr lang="fr-FR" sz="2800" dirty="0">
                  <a:solidFill>
                    <a:schemeClr val="bg1"/>
                  </a:solidFill>
                  <a:latin typeface="Gellix" pitchFamily="50" charset="0"/>
                  <a:cs typeface="Gellix" pitchFamily="50" charset="0"/>
                </a:rPr>
                <a:t>Jurisprudence</a:t>
              </a:r>
            </a:p>
          </p:txBody>
        </p:sp>
      </p:grpSp>
    </p:spTree>
    <p:extLst>
      <p:ext uri="{BB962C8B-B14F-4D97-AF65-F5344CB8AC3E}">
        <p14:creationId xmlns:p14="http://schemas.microsoft.com/office/powerpoint/2010/main" val="112060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llix" pitchFamily="50" charset="0"/>
              <a:cs typeface="Gellix" pitchFamily="50" charset="0"/>
            </a:endParaRPr>
          </a:p>
        </p:txBody>
      </p:sp>
      <p:sp useBgFill="1">
        <p:nvSpPr>
          <p:cNvPr id="60" name="Freeform: Shape 5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llix" pitchFamily="50" charset="0"/>
              <a:cs typeface="Gellix" pitchFamily="50" charset="0"/>
            </a:endParaRPr>
          </a:p>
        </p:txBody>
      </p:sp>
      <p:sp useBgFill="1">
        <p:nvSpPr>
          <p:cNvPr id="62" name="Freeform: Shape 6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llix" pitchFamily="50" charset="0"/>
              <a:cs typeface="Gellix" pitchFamily="50" charset="0"/>
            </a:endParaRPr>
          </a:p>
        </p:txBody>
      </p:sp>
      <p:sp>
        <p:nvSpPr>
          <p:cNvPr id="4" name="Titre 3">
            <a:extLst>
              <a:ext uri="{FF2B5EF4-FFF2-40B4-BE49-F238E27FC236}">
                <a16:creationId xmlns:a16="http://schemas.microsoft.com/office/drawing/2014/main" id="{5604FBC8-B2DC-4A68-BF80-3C718DA2787E}"/>
              </a:ext>
            </a:extLst>
          </p:cNvPr>
          <p:cNvSpPr>
            <a:spLocks noGrp="1"/>
          </p:cNvSpPr>
          <p:nvPr>
            <p:ph type="title"/>
          </p:nvPr>
        </p:nvSpPr>
        <p:spPr>
          <a:xfrm>
            <a:off x="646386" y="1161288"/>
            <a:ext cx="3578142" cy="4526280"/>
          </a:xfrm>
        </p:spPr>
        <p:txBody>
          <a:bodyPr vert="horz" lIns="91440" tIns="45720" rIns="91440" bIns="45720" rtlCol="0" anchor="ctr">
            <a:normAutofit/>
          </a:bodyPr>
          <a:lstStyle/>
          <a:p>
            <a:r>
              <a:rPr lang="en-US" sz="4000" kern="1200" dirty="0">
                <a:solidFill>
                  <a:schemeClr val="tx1"/>
                </a:solidFill>
                <a:latin typeface="Gellix" pitchFamily="50" charset="0"/>
                <a:cs typeface="Gellix" pitchFamily="50" charset="0"/>
              </a:rPr>
              <a:t>Introduction</a:t>
            </a:r>
          </a:p>
        </p:txBody>
      </p:sp>
      <p:sp>
        <p:nvSpPr>
          <p:cNvPr id="64" name="Rectangle 6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ADFD5909-0069-450C-878D-2DE6AE0F8C28}"/>
              </a:ext>
            </a:extLst>
          </p:cNvPr>
          <p:cNvSpPr>
            <a:spLocks noGrp="1"/>
          </p:cNvSpPr>
          <p:nvPr>
            <p:ph type="sldNum" sz="quarter" idx="4"/>
          </p:nvPr>
        </p:nvSpPr>
        <p:spPr>
          <a:xfrm>
            <a:off x="10351362" y="6356350"/>
            <a:ext cx="1002437" cy="365125"/>
          </a:xfrm>
          <a:prstGeom prst="ellipse">
            <a:avLst/>
          </a:prstGeom>
        </p:spPr>
        <p:txBody>
          <a:bodyPr vert="horz" lIns="91440" tIns="45720" rIns="91440" bIns="45720" rtlCol="0" anchor="ctr">
            <a:normAutofit/>
          </a:bodyPr>
          <a:lstStyle/>
          <a:p>
            <a:pPr>
              <a:lnSpc>
                <a:spcPct val="90000"/>
              </a:lnSpc>
              <a:spcAft>
                <a:spcPts val="600"/>
              </a:spcAft>
            </a:pPr>
            <a:fld id="{C42488C5-E247-4D5C-8A4C-450EEBC42D06}" type="slidenum">
              <a:rPr lang="en-US">
                <a:solidFill>
                  <a:schemeClr val="tx1">
                    <a:lumMod val="50000"/>
                    <a:lumOff val="50000"/>
                  </a:schemeClr>
                </a:solidFill>
                <a:latin typeface="Gellix" pitchFamily="50" charset="0"/>
                <a:cs typeface="Gellix" pitchFamily="50" charset="0"/>
              </a:rPr>
              <a:pPr>
                <a:lnSpc>
                  <a:spcPct val="90000"/>
                </a:lnSpc>
                <a:spcAft>
                  <a:spcPts val="600"/>
                </a:spcAft>
              </a:pPr>
              <a:t>3</a:t>
            </a:fld>
            <a:endParaRPr lang="en-US" dirty="0">
              <a:solidFill>
                <a:schemeClr val="tx1">
                  <a:lumMod val="50000"/>
                  <a:lumOff val="50000"/>
                </a:schemeClr>
              </a:solidFill>
              <a:latin typeface="Gellix" pitchFamily="50" charset="0"/>
              <a:cs typeface="Gellix" pitchFamily="50" charset="0"/>
            </a:endParaRPr>
          </a:p>
        </p:txBody>
      </p:sp>
      <p:pic>
        <p:nvPicPr>
          <p:cNvPr id="2" name="Image 1">
            <a:extLst>
              <a:ext uri="{FF2B5EF4-FFF2-40B4-BE49-F238E27FC236}">
                <a16:creationId xmlns:a16="http://schemas.microsoft.com/office/drawing/2014/main" id="{F54FB7A4-1CB3-50D1-9D40-1D3FDAEBE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pic>
        <p:nvPicPr>
          <p:cNvPr id="3" name="Image 2">
            <a:extLst>
              <a:ext uri="{FF2B5EF4-FFF2-40B4-BE49-F238E27FC236}">
                <a16:creationId xmlns:a16="http://schemas.microsoft.com/office/drawing/2014/main" id="{742A4247-9DA7-35A1-FDA6-3E2E5A214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sp>
        <p:nvSpPr>
          <p:cNvPr id="6" name="Rectangle 5">
            <a:extLst>
              <a:ext uri="{FF2B5EF4-FFF2-40B4-BE49-F238E27FC236}">
                <a16:creationId xmlns:a16="http://schemas.microsoft.com/office/drawing/2014/main" id="{7FDCF756-E5BD-4A0F-5082-7D5F9BE64958}"/>
              </a:ext>
            </a:extLst>
          </p:cNvPr>
          <p:cNvSpPr/>
          <p:nvPr/>
        </p:nvSpPr>
        <p:spPr>
          <a:xfrm>
            <a:off x="0" y="3102049"/>
            <a:ext cx="128016" cy="653903"/>
          </a:xfrm>
          <a:prstGeom prst="rect">
            <a:avLst/>
          </a:prstGeom>
          <a:solidFill>
            <a:srgbClr val="660066"/>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ellix" pitchFamily="50" charset="0"/>
              <a:cs typeface="Gellix" pitchFamily="50" charset="0"/>
            </a:endParaRPr>
          </a:p>
        </p:txBody>
      </p:sp>
      <p:pic>
        <p:nvPicPr>
          <p:cNvPr id="25" name="Image 24">
            <a:extLst>
              <a:ext uri="{FF2B5EF4-FFF2-40B4-BE49-F238E27FC236}">
                <a16:creationId xmlns:a16="http://schemas.microsoft.com/office/drawing/2014/main" id="{C346A7E8-A25D-7F6D-7BE0-B6FC2B2078CA}"/>
              </a:ext>
            </a:extLst>
          </p:cNvPr>
          <p:cNvPicPr>
            <a:picLocks noChangeAspect="1"/>
          </p:cNvPicPr>
          <p:nvPr/>
        </p:nvPicPr>
        <p:blipFill>
          <a:blip r:embed="rId5"/>
          <a:stretch>
            <a:fillRect/>
          </a:stretch>
        </p:blipFill>
        <p:spPr>
          <a:xfrm>
            <a:off x="4286251" y="88655"/>
            <a:ext cx="7786707" cy="527863"/>
          </a:xfrm>
          <a:prstGeom prst="rect">
            <a:avLst/>
          </a:prstGeom>
        </p:spPr>
      </p:pic>
      <p:sp>
        <p:nvSpPr>
          <p:cNvPr id="24" name="ZoneTexte 23">
            <a:extLst>
              <a:ext uri="{FF2B5EF4-FFF2-40B4-BE49-F238E27FC236}">
                <a16:creationId xmlns:a16="http://schemas.microsoft.com/office/drawing/2014/main" id="{81532ADC-8A92-19C7-F2BF-126728B5FD90}"/>
              </a:ext>
            </a:extLst>
          </p:cNvPr>
          <p:cNvSpPr txBox="1"/>
          <p:nvPr/>
        </p:nvSpPr>
        <p:spPr>
          <a:xfrm>
            <a:off x="8103959" y="152531"/>
            <a:ext cx="830677" cy="400110"/>
          </a:xfrm>
          <a:prstGeom prst="rect">
            <a:avLst/>
          </a:prstGeom>
          <a:noFill/>
        </p:spPr>
        <p:txBody>
          <a:bodyPr wrap="none" rtlCol="0">
            <a:spAutoFit/>
          </a:bodyPr>
          <a:lstStyle/>
          <a:p>
            <a:r>
              <a:rPr lang="fr-FR" sz="2000" dirty="0">
                <a:solidFill>
                  <a:schemeClr val="bg1"/>
                </a:solidFill>
                <a:latin typeface="Gellix" pitchFamily="50" charset="0"/>
                <a:cs typeface="Gellix" pitchFamily="50" charset="0"/>
              </a:rPr>
              <a:t>2021 :</a:t>
            </a:r>
          </a:p>
        </p:txBody>
      </p:sp>
      <p:pic>
        <p:nvPicPr>
          <p:cNvPr id="35" name="Image 34">
            <a:extLst>
              <a:ext uri="{FF2B5EF4-FFF2-40B4-BE49-F238E27FC236}">
                <a16:creationId xmlns:a16="http://schemas.microsoft.com/office/drawing/2014/main" id="{51060B9F-1868-07FE-4AA2-9F70FDEEFE62}"/>
              </a:ext>
            </a:extLst>
          </p:cNvPr>
          <p:cNvPicPr>
            <a:picLocks noChangeAspect="1"/>
          </p:cNvPicPr>
          <p:nvPr/>
        </p:nvPicPr>
        <p:blipFill>
          <a:blip r:embed="rId6"/>
          <a:stretch>
            <a:fillRect/>
          </a:stretch>
        </p:blipFill>
        <p:spPr>
          <a:xfrm>
            <a:off x="5050366" y="1271016"/>
            <a:ext cx="7022592" cy="3950208"/>
          </a:xfrm>
          <a:prstGeom prst="rect">
            <a:avLst/>
          </a:prstGeom>
        </p:spPr>
      </p:pic>
    </p:spTree>
    <p:extLst>
      <p:ext uri="{BB962C8B-B14F-4D97-AF65-F5344CB8AC3E}">
        <p14:creationId xmlns:p14="http://schemas.microsoft.com/office/powerpoint/2010/main" val="170207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llix" pitchFamily="50" charset="0"/>
              <a:cs typeface="Gellix" pitchFamily="50" charset="0"/>
            </a:endParaRPr>
          </a:p>
        </p:txBody>
      </p:sp>
      <p:sp useBgFill="1">
        <p:nvSpPr>
          <p:cNvPr id="60" name="Freeform: Shape 5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llix" pitchFamily="50" charset="0"/>
              <a:cs typeface="Gellix" pitchFamily="50" charset="0"/>
            </a:endParaRPr>
          </a:p>
        </p:txBody>
      </p:sp>
      <p:sp useBgFill="1">
        <p:nvSpPr>
          <p:cNvPr id="62" name="Freeform: Shape 6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llix" pitchFamily="50" charset="0"/>
              <a:cs typeface="Gellix" pitchFamily="50" charset="0"/>
            </a:endParaRPr>
          </a:p>
        </p:txBody>
      </p:sp>
      <p:sp>
        <p:nvSpPr>
          <p:cNvPr id="4" name="Titre 3">
            <a:extLst>
              <a:ext uri="{FF2B5EF4-FFF2-40B4-BE49-F238E27FC236}">
                <a16:creationId xmlns:a16="http://schemas.microsoft.com/office/drawing/2014/main" id="{5604FBC8-B2DC-4A68-BF80-3C718DA2787E}"/>
              </a:ext>
            </a:extLst>
          </p:cNvPr>
          <p:cNvSpPr>
            <a:spLocks noGrp="1"/>
          </p:cNvSpPr>
          <p:nvPr>
            <p:ph type="title"/>
          </p:nvPr>
        </p:nvSpPr>
        <p:spPr>
          <a:xfrm>
            <a:off x="646386" y="1161288"/>
            <a:ext cx="3578142" cy="4526280"/>
          </a:xfrm>
        </p:spPr>
        <p:txBody>
          <a:bodyPr vert="horz" lIns="91440" tIns="45720" rIns="91440" bIns="45720" rtlCol="0" anchor="ctr">
            <a:normAutofit/>
          </a:bodyPr>
          <a:lstStyle/>
          <a:p>
            <a:r>
              <a:rPr lang="en-US" sz="4000" kern="1200" dirty="0">
                <a:solidFill>
                  <a:schemeClr val="tx1"/>
                </a:solidFill>
                <a:latin typeface="Gellix" pitchFamily="50" charset="0"/>
                <a:cs typeface="Gellix" pitchFamily="50" charset="0"/>
              </a:rPr>
              <a:t>Introduction</a:t>
            </a:r>
          </a:p>
        </p:txBody>
      </p:sp>
      <p:sp>
        <p:nvSpPr>
          <p:cNvPr id="64" name="Rectangle 6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ADFD5909-0069-450C-878D-2DE6AE0F8C28}"/>
              </a:ext>
            </a:extLst>
          </p:cNvPr>
          <p:cNvSpPr>
            <a:spLocks noGrp="1"/>
          </p:cNvSpPr>
          <p:nvPr>
            <p:ph type="sldNum" sz="quarter" idx="4"/>
          </p:nvPr>
        </p:nvSpPr>
        <p:spPr>
          <a:xfrm>
            <a:off x="10351362" y="6356350"/>
            <a:ext cx="1002437" cy="365125"/>
          </a:xfrm>
          <a:prstGeom prst="ellipse">
            <a:avLst/>
          </a:prstGeom>
        </p:spPr>
        <p:txBody>
          <a:bodyPr vert="horz" lIns="91440" tIns="45720" rIns="91440" bIns="45720" rtlCol="0" anchor="ctr">
            <a:normAutofit/>
          </a:bodyPr>
          <a:lstStyle/>
          <a:p>
            <a:pPr>
              <a:lnSpc>
                <a:spcPct val="90000"/>
              </a:lnSpc>
              <a:spcAft>
                <a:spcPts val="600"/>
              </a:spcAft>
            </a:pPr>
            <a:fld id="{C42488C5-E247-4D5C-8A4C-450EEBC42D06}" type="slidenum">
              <a:rPr lang="en-US">
                <a:solidFill>
                  <a:schemeClr val="tx1">
                    <a:lumMod val="50000"/>
                    <a:lumOff val="50000"/>
                  </a:schemeClr>
                </a:solidFill>
                <a:latin typeface="Gellix" pitchFamily="50" charset="0"/>
                <a:cs typeface="Gellix" pitchFamily="50" charset="0"/>
              </a:rPr>
              <a:pPr>
                <a:lnSpc>
                  <a:spcPct val="90000"/>
                </a:lnSpc>
                <a:spcAft>
                  <a:spcPts val="600"/>
                </a:spcAft>
              </a:pPr>
              <a:t>4</a:t>
            </a:fld>
            <a:endParaRPr lang="en-US" dirty="0">
              <a:solidFill>
                <a:schemeClr val="tx1">
                  <a:lumMod val="50000"/>
                  <a:lumOff val="50000"/>
                </a:schemeClr>
              </a:solidFill>
              <a:latin typeface="Gellix" pitchFamily="50" charset="0"/>
              <a:cs typeface="Gellix" pitchFamily="50" charset="0"/>
            </a:endParaRPr>
          </a:p>
        </p:txBody>
      </p:sp>
      <p:pic>
        <p:nvPicPr>
          <p:cNvPr id="2" name="Image 1">
            <a:extLst>
              <a:ext uri="{FF2B5EF4-FFF2-40B4-BE49-F238E27FC236}">
                <a16:creationId xmlns:a16="http://schemas.microsoft.com/office/drawing/2014/main" id="{F54FB7A4-1CB3-50D1-9D40-1D3FDAEBE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pic>
        <p:nvPicPr>
          <p:cNvPr id="3" name="Image 2">
            <a:extLst>
              <a:ext uri="{FF2B5EF4-FFF2-40B4-BE49-F238E27FC236}">
                <a16:creationId xmlns:a16="http://schemas.microsoft.com/office/drawing/2014/main" id="{742A4247-9DA7-35A1-FDA6-3E2E5A214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sp>
        <p:nvSpPr>
          <p:cNvPr id="6" name="Rectangle 5">
            <a:extLst>
              <a:ext uri="{FF2B5EF4-FFF2-40B4-BE49-F238E27FC236}">
                <a16:creationId xmlns:a16="http://schemas.microsoft.com/office/drawing/2014/main" id="{7FDCF756-E5BD-4A0F-5082-7D5F9BE64958}"/>
              </a:ext>
            </a:extLst>
          </p:cNvPr>
          <p:cNvSpPr/>
          <p:nvPr/>
        </p:nvSpPr>
        <p:spPr>
          <a:xfrm>
            <a:off x="0" y="3102049"/>
            <a:ext cx="128016" cy="653903"/>
          </a:xfrm>
          <a:prstGeom prst="rect">
            <a:avLst/>
          </a:prstGeom>
          <a:solidFill>
            <a:srgbClr val="660066"/>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ellix" pitchFamily="50" charset="0"/>
              <a:cs typeface="Gellix" pitchFamily="50" charset="0"/>
            </a:endParaRPr>
          </a:p>
        </p:txBody>
      </p:sp>
      <p:pic>
        <p:nvPicPr>
          <p:cNvPr id="25" name="Image 24">
            <a:extLst>
              <a:ext uri="{FF2B5EF4-FFF2-40B4-BE49-F238E27FC236}">
                <a16:creationId xmlns:a16="http://schemas.microsoft.com/office/drawing/2014/main" id="{C346A7E8-A25D-7F6D-7BE0-B6FC2B2078CA}"/>
              </a:ext>
            </a:extLst>
          </p:cNvPr>
          <p:cNvPicPr>
            <a:picLocks noChangeAspect="1"/>
          </p:cNvPicPr>
          <p:nvPr/>
        </p:nvPicPr>
        <p:blipFill>
          <a:blip r:embed="rId5"/>
          <a:stretch>
            <a:fillRect/>
          </a:stretch>
        </p:blipFill>
        <p:spPr>
          <a:xfrm>
            <a:off x="4286251" y="88655"/>
            <a:ext cx="7769391" cy="527863"/>
          </a:xfrm>
          <a:prstGeom prst="rect">
            <a:avLst/>
          </a:prstGeom>
        </p:spPr>
      </p:pic>
      <p:sp>
        <p:nvSpPr>
          <p:cNvPr id="24" name="ZoneTexte 23">
            <a:extLst>
              <a:ext uri="{FF2B5EF4-FFF2-40B4-BE49-F238E27FC236}">
                <a16:creationId xmlns:a16="http://schemas.microsoft.com/office/drawing/2014/main" id="{81532ADC-8A92-19C7-F2BF-126728B5FD90}"/>
              </a:ext>
            </a:extLst>
          </p:cNvPr>
          <p:cNvSpPr txBox="1"/>
          <p:nvPr/>
        </p:nvSpPr>
        <p:spPr>
          <a:xfrm>
            <a:off x="8103959" y="152531"/>
            <a:ext cx="880369" cy="400110"/>
          </a:xfrm>
          <a:prstGeom prst="rect">
            <a:avLst/>
          </a:prstGeom>
          <a:noFill/>
        </p:spPr>
        <p:txBody>
          <a:bodyPr wrap="none" rtlCol="0">
            <a:spAutoFit/>
          </a:bodyPr>
          <a:lstStyle/>
          <a:p>
            <a:r>
              <a:rPr lang="fr-FR" sz="2000" dirty="0">
                <a:solidFill>
                  <a:schemeClr val="bg1"/>
                </a:solidFill>
                <a:latin typeface="Gellix" pitchFamily="50" charset="0"/>
                <a:cs typeface="Gellix" pitchFamily="50" charset="0"/>
              </a:rPr>
              <a:t>2023 :</a:t>
            </a:r>
          </a:p>
        </p:txBody>
      </p:sp>
      <p:pic>
        <p:nvPicPr>
          <p:cNvPr id="30" name="Image 29">
            <a:extLst>
              <a:ext uri="{FF2B5EF4-FFF2-40B4-BE49-F238E27FC236}">
                <a16:creationId xmlns:a16="http://schemas.microsoft.com/office/drawing/2014/main" id="{A422A631-CE2C-D1D2-DEA7-4C2F568CC969}"/>
              </a:ext>
            </a:extLst>
          </p:cNvPr>
          <p:cNvPicPr>
            <a:picLocks noChangeAspect="1"/>
          </p:cNvPicPr>
          <p:nvPr/>
        </p:nvPicPr>
        <p:blipFill rotWithShape="1">
          <a:blip r:embed="rId6"/>
          <a:srcRect t="19178" r="4802" b="41573"/>
          <a:stretch/>
        </p:blipFill>
        <p:spPr>
          <a:xfrm>
            <a:off x="5805258" y="764004"/>
            <a:ext cx="3781141" cy="3382057"/>
          </a:xfrm>
          <a:prstGeom prst="rect">
            <a:avLst/>
          </a:prstGeom>
        </p:spPr>
      </p:pic>
      <p:pic>
        <p:nvPicPr>
          <p:cNvPr id="32" name="Image 31" descr="Une image contenant personne, microphone, habits, Visage humain&#10;&#10;Description générée automatiquement">
            <a:extLst>
              <a:ext uri="{FF2B5EF4-FFF2-40B4-BE49-F238E27FC236}">
                <a16:creationId xmlns:a16="http://schemas.microsoft.com/office/drawing/2014/main" id="{CA7083DF-5CB9-6216-DF8C-DFA78C18CE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0348" y="705173"/>
            <a:ext cx="2857500" cy="1600200"/>
          </a:xfrm>
          <a:prstGeom prst="rect">
            <a:avLst/>
          </a:prstGeom>
        </p:spPr>
      </p:pic>
      <p:pic>
        <p:nvPicPr>
          <p:cNvPr id="26" name="Image 25">
            <a:extLst>
              <a:ext uri="{FF2B5EF4-FFF2-40B4-BE49-F238E27FC236}">
                <a16:creationId xmlns:a16="http://schemas.microsoft.com/office/drawing/2014/main" id="{23F65C73-9D27-D1C5-C896-252CAEA64346}"/>
              </a:ext>
            </a:extLst>
          </p:cNvPr>
          <p:cNvPicPr>
            <a:picLocks noChangeAspect="1"/>
          </p:cNvPicPr>
          <p:nvPr/>
        </p:nvPicPr>
        <p:blipFill rotWithShape="1">
          <a:blip r:embed="rId8"/>
          <a:srcRect l="-1783" t="22307" r="3195" b="30842"/>
          <a:stretch/>
        </p:blipFill>
        <p:spPr>
          <a:xfrm>
            <a:off x="3268884" y="3640606"/>
            <a:ext cx="3116475" cy="3212964"/>
          </a:xfrm>
          <a:prstGeom prst="rect">
            <a:avLst/>
          </a:prstGeom>
        </p:spPr>
      </p:pic>
      <p:pic>
        <p:nvPicPr>
          <p:cNvPr id="28" name="Image 27">
            <a:extLst>
              <a:ext uri="{FF2B5EF4-FFF2-40B4-BE49-F238E27FC236}">
                <a16:creationId xmlns:a16="http://schemas.microsoft.com/office/drawing/2014/main" id="{FE2E434F-891F-AF8F-DD3F-545FFB9FA153}"/>
              </a:ext>
            </a:extLst>
          </p:cNvPr>
          <p:cNvPicPr>
            <a:picLocks noChangeAspect="1"/>
          </p:cNvPicPr>
          <p:nvPr/>
        </p:nvPicPr>
        <p:blipFill rotWithShape="1">
          <a:blip r:embed="rId9"/>
          <a:srcRect t="8990" r="4802" b="31767"/>
          <a:stretch/>
        </p:blipFill>
        <p:spPr>
          <a:xfrm>
            <a:off x="9182693" y="3102049"/>
            <a:ext cx="3009306" cy="3746807"/>
          </a:xfrm>
          <a:prstGeom prst="rect">
            <a:avLst/>
          </a:prstGeom>
        </p:spPr>
      </p:pic>
      <p:pic>
        <p:nvPicPr>
          <p:cNvPr id="34" name="Image 33" descr="Une image contenant logo, oiseau, Graphique, clipart&#10;&#10;Description générée automatiquement">
            <a:extLst>
              <a:ext uri="{FF2B5EF4-FFF2-40B4-BE49-F238E27FC236}">
                <a16:creationId xmlns:a16="http://schemas.microsoft.com/office/drawing/2014/main" id="{16CFE00A-7274-4D1A-3C94-A3E8B47723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32938" y="705173"/>
            <a:ext cx="1195664" cy="671811"/>
          </a:xfrm>
          <a:prstGeom prst="rect">
            <a:avLst/>
          </a:prstGeom>
        </p:spPr>
      </p:pic>
      <p:sp>
        <p:nvSpPr>
          <p:cNvPr id="19" name="ZoneTexte 18">
            <a:extLst>
              <a:ext uri="{FF2B5EF4-FFF2-40B4-BE49-F238E27FC236}">
                <a16:creationId xmlns:a16="http://schemas.microsoft.com/office/drawing/2014/main" id="{E14971EA-CD98-4ABA-B426-1F354866404D}"/>
              </a:ext>
            </a:extLst>
          </p:cNvPr>
          <p:cNvSpPr txBox="1"/>
          <p:nvPr/>
        </p:nvSpPr>
        <p:spPr>
          <a:xfrm>
            <a:off x="10254915" y="915319"/>
            <a:ext cx="1692443" cy="923330"/>
          </a:xfrm>
          <a:prstGeom prst="rect">
            <a:avLst/>
          </a:prstGeom>
          <a:noFill/>
        </p:spPr>
        <p:txBody>
          <a:bodyPr wrap="square" rtlCol="0">
            <a:spAutoFit/>
          </a:bodyPr>
          <a:lstStyle/>
          <a:p>
            <a:r>
              <a:rPr lang="fr-CH" dirty="0">
                <a:latin typeface="Gellix" pitchFamily="50" charset="0"/>
                <a:cs typeface="Gellix" pitchFamily="50" charset="0"/>
              </a:rPr>
              <a:t>Initiative parlementaire</a:t>
            </a:r>
          </a:p>
          <a:p>
            <a:r>
              <a:rPr lang="fr-CH" dirty="0">
                <a:latin typeface="Gellix" pitchFamily="50" charset="0"/>
                <a:cs typeface="Gellix" pitchFamily="50" charset="0"/>
              </a:rPr>
              <a:t>22.490</a:t>
            </a:r>
          </a:p>
        </p:txBody>
      </p:sp>
    </p:spTree>
    <p:extLst>
      <p:ext uri="{BB962C8B-B14F-4D97-AF65-F5344CB8AC3E}">
        <p14:creationId xmlns:p14="http://schemas.microsoft.com/office/powerpoint/2010/main" val="97350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llix" pitchFamily="50" charset="0"/>
              <a:cs typeface="Gellix" pitchFamily="50" charset="0"/>
            </a:endParaRPr>
          </a:p>
        </p:txBody>
      </p:sp>
      <p:sp>
        <p:nvSpPr>
          <p:cNvPr id="44" name="Freeform: Shape 43">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ellix" pitchFamily="50" charset="0"/>
              <a:cs typeface="Gellix" pitchFamily="50" charset="0"/>
            </a:endParaRPr>
          </a:p>
        </p:txBody>
      </p:sp>
      <p:sp>
        <p:nvSpPr>
          <p:cNvPr id="19" name="Ellipse 18">
            <a:extLst>
              <a:ext uri="{FF2B5EF4-FFF2-40B4-BE49-F238E27FC236}">
                <a16:creationId xmlns:a16="http://schemas.microsoft.com/office/drawing/2014/main" id="{FA06931A-AD65-E389-DD18-ADEF383210EA}"/>
              </a:ext>
            </a:extLst>
          </p:cNvPr>
          <p:cNvSpPr/>
          <p:nvPr/>
        </p:nvSpPr>
        <p:spPr>
          <a:xfrm>
            <a:off x="1803374" y="1160164"/>
            <a:ext cx="4076277" cy="1932554"/>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Gellix" pitchFamily="50" charset="0"/>
              <a:cs typeface="Gellix" pitchFamily="50" charset="0"/>
            </a:endParaRPr>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94025" y="-185294"/>
            <a:ext cx="8933845" cy="1322887"/>
          </a:xfrm>
        </p:spPr>
        <p:txBody>
          <a:bodyPr>
            <a:normAutofit/>
          </a:bodyPr>
          <a:lstStyle/>
          <a:p>
            <a:r>
              <a:rPr lang="fr-CH" sz="3400" dirty="0">
                <a:latin typeface="Gellix" pitchFamily="50" charset="0"/>
                <a:cs typeface="Gellix" pitchFamily="50" charset="0"/>
              </a:rPr>
              <a:t>Surveillance électronique – ATF 149 III 193 (f)</a:t>
            </a:r>
          </a:p>
        </p:txBody>
      </p:sp>
      <p:pic>
        <p:nvPicPr>
          <p:cNvPr id="8" name="Image 7" descr="Une image contenant chaussures, clipart, Graphique, conception&#10;&#10;Description générée automatiquement">
            <a:extLst>
              <a:ext uri="{FF2B5EF4-FFF2-40B4-BE49-F238E27FC236}">
                <a16:creationId xmlns:a16="http://schemas.microsoft.com/office/drawing/2014/main" id="{811D5AD6-AD34-78BD-B969-59B5EC90B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023" y="2458797"/>
            <a:ext cx="2906973" cy="1940404"/>
          </a:xfrm>
          <a:prstGeom prst="rect">
            <a:avLst/>
          </a:prstGeom>
        </p:spPr>
      </p:pic>
      <p:sp>
        <p:nvSpPr>
          <p:cNvPr id="7" name="Espace réservé de la date 6">
            <a:extLst>
              <a:ext uri="{FF2B5EF4-FFF2-40B4-BE49-F238E27FC236}">
                <a16:creationId xmlns:a16="http://schemas.microsoft.com/office/drawing/2014/main" id="{DE24E83F-5480-4204-9705-710D8F5F055C}"/>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a:solidFill>
                  <a:schemeClr val="tx1">
                    <a:lumMod val="50000"/>
                    <a:lumOff val="50000"/>
                  </a:schemeClr>
                </a:solidFill>
                <a:latin typeface="Gellix" pitchFamily="50" charset="0"/>
                <a:cs typeface="Gellix" pitchFamily="50" charset="0"/>
              </a:rPr>
              <a:pPr>
                <a:spcAft>
                  <a:spcPts val="600"/>
                </a:spcAft>
              </a:pPr>
              <a:t>15.11.2023</a:t>
            </a:fld>
            <a:endParaRPr lang="fr-CH" sz="1000">
              <a:solidFill>
                <a:schemeClr val="tx1">
                  <a:lumMod val="50000"/>
                  <a:lumOff val="50000"/>
                </a:schemeClr>
              </a:solidFill>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a:normAutofit/>
          </a:bodyPr>
          <a:lstStyle/>
          <a:p>
            <a:pPr>
              <a:spcAft>
                <a:spcPts val="600"/>
              </a:spcAft>
            </a:pPr>
            <a:fld id="{C42488C5-E247-4D5C-8A4C-450EEBC42D06}" type="slidenum">
              <a:rPr lang="fr-CH" sz="1000">
                <a:solidFill>
                  <a:schemeClr val="tx1">
                    <a:lumMod val="50000"/>
                    <a:lumOff val="50000"/>
                  </a:schemeClr>
                </a:solidFill>
                <a:latin typeface="Gellix" pitchFamily="50" charset="0"/>
                <a:cs typeface="Gellix" pitchFamily="50" charset="0"/>
              </a:rPr>
              <a:pPr>
                <a:spcAft>
                  <a:spcPts val="600"/>
                </a:spcAft>
              </a:pPr>
              <a:t>5</a:t>
            </a:fld>
            <a:endParaRPr lang="fr-CH" sz="1000" dirty="0">
              <a:solidFill>
                <a:schemeClr val="tx1">
                  <a:lumMod val="50000"/>
                  <a:lumOff val="50000"/>
                </a:schemeClr>
              </a:solidFill>
              <a:latin typeface="Gellix" pitchFamily="50" charset="0"/>
              <a:cs typeface="Gellix" pitchFamily="50" charset="0"/>
            </a:endParaRPr>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sp>
        <p:nvSpPr>
          <p:cNvPr id="18" name="ZoneTexte 17">
            <a:extLst>
              <a:ext uri="{FF2B5EF4-FFF2-40B4-BE49-F238E27FC236}">
                <a16:creationId xmlns:a16="http://schemas.microsoft.com/office/drawing/2014/main" id="{F73A7D38-B718-A12D-CEFD-F5A7E023F2FC}"/>
              </a:ext>
            </a:extLst>
          </p:cNvPr>
          <p:cNvSpPr txBox="1"/>
          <p:nvPr/>
        </p:nvSpPr>
        <p:spPr>
          <a:xfrm>
            <a:off x="1530031" y="4502440"/>
            <a:ext cx="4615367" cy="1323439"/>
          </a:xfrm>
          <a:prstGeom prst="rect">
            <a:avLst/>
          </a:prstGeom>
          <a:noFill/>
        </p:spPr>
        <p:txBody>
          <a:bodyPr wrap="none" rtlCol="0">
            <a:spAutoFit/>
          </a:bodyPr>
          <a:lstStyle/>
          <a:p>
            <a:pPr algn="ctr"/>
            <a:r>
              <a:rPr lang="fr-FR" i="1" dirty="0">
                <a:latin typeface="Gellix" pitchFamily="50" charset="0"/>
                <a:cs typeface="Gellix" pitchFamily="50" charset="0"/>
              </a:rPr>
              <a:t>- </a:t>
            </a:r>
            <a:r>
              <a:rPr lang="fr-FR" sz="2000" i="1" dirty="0">
                <a:latin typeface="Gellix" pitchFamily="50" charset="0"/>
                <a:cs typeface="Gellix" pitchFamily="50" charset="0"/>
              </a:rPr>
              <a:t>Nouvelles procédures pour violences</a:t>
            </a:r>
          </a:p>
          <a:p>
            <a:pPr algn="ctr"/>
            <a:r>
              <a:rPr lang="fr-FR" sz="2000" i="1" dirty="0">
                <a:latin typeface="Gellix" pitchFamily="50" charset="0"/>
                <a:cs typeface="Gellix" pitchFamily="50" charset="0"/>
              </a:rPr>
              <a:t>- Absence de titre de séjour</a:t>
            </a:r>
          </a:p>
          <a:p>
            <a:pPr algn="ctr"/>
            <a:r>
              <a:rPr lang="fr-FR" sz="2000" i="1" dirty="0">
                <a:latin typeface="Gellix" pitchFamily="50" charset="0"/>
                <a:cs typeface="Gellix" pitchFamily="50" charset="0"/>
              </a:rPr>
              <a:t>- Pas de domicile connu</a:t>
            </a:r>
          </a:p>
          <a:p>
            <a:pPr algn="ctr"/>
            <a:r>
              <a:rPr lang="fr-FR" sz="2000" i="1" dirty="0">
                <a:latin typeface="Gellix" pitchFamily="50" charset="0"/>
                <a:cs typeface="Gellix" pitchFamily="50" charset="0"/>
              </a:rPr>
              <a:t>- Violences contre la police</a:t>
            </a:r>
          </a:p>
        </p:txBody>
      </p:sp>
      <p:sp>
        <p:nvSpPr>
          <p:cNvPr id="20" name="Ellipse 19">
            <a:extLst>
              <a:ext uri="{FF2B5EF4-FFF2-40B4-BE49-F238E27FC236}">
                <a16:creationId xmlns:a16="http://schemas.microsoft.com/office/drawing/2014/main" id="{3AC31FCB-A761-F317-F741-F9724A5CDDA9}"/>
              </a:ext>
            </a:extLst>
          </p:cNvPr>
          <p:cNvSpPr/>
          <p:nvPr/>
        </p:nvSpPr>
        <p:spPr>
          <a:xfrm>
            <a:off x="1418054" y="3921796"/>
            <a:ext cx="4772543" cy="229803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Gellix" pitchFamily="50" charset="0"/>
              <a:cs typeface="Gellix" pitchFamily="50" charset="0"/>
            </a:endParaRPr>
          </a:p>
        </p:txBody>
      </p:sp>
      <p:pic>
        <p:nvPicPr>
          <p:cNvPr id="22" name="Image 21" descr="Une image contenant conception, symbole, cercle, Police&#10;&#10;Description générée automatiquement">
            <a:extLst>
              <a:ext uri="{FF2B5EF4-FFF2-40B4-BE49-F238E27FC236}">
                <a16:creationId xmlns:a16="http://schemas.microsoft.com/office/drawing/2014/main" id="{7F53425B-F0E4-74B6-E781-8B379E892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619" y="1164105"/>
            <a:ext cx="1017198" cy="1017198"/>
          </a:xfrm>
          <a:prstGeom prst="rect">
            <a:avLst/>
          </a:prstGeom>
        </p:spPr>
      </p:pic>
      <p:pic>
        <p:nvPicPr>
          <p:cNvPr id="13" name="Image 12" descr="Une image contenant croquis, Danse, texte, silhouette&#10;&#10;Description générée automatiquement">
            <a:extLst>
              <a:ext uri="{FF2B5EF4-FFF2-40B4-BE49-F238E27FC236}">
                <a16:creationId xmlns:a16="http://schemas.microsoft.com/office/drawing/2014/main" id="{D132C3CC-34C4-88FB-F138-9FBD2B62C52E}"/>
              </a:ext>
            </a:extLst>
          </p:cNvPr>
          <p:cNvPicPr>
            <a:picLocks noChangeAspect="1"/>
          </p:cNvPicPr>
          <p:nvPr/>
        </p:nvPicPr>
        <p:blipFill rotWithShape="1">
          <a:blip r:embed="rId7">
            <a:extLst>
              <a:ext uri="{28A0092B-C50C-407E-A947-70E740481C1C}">
                <a14:useLocalDpi xmlns:a14="http://schemas.microsoft.com/office/drawing/2010/main" val="0"/>
              </a:ext>
            </a:extLst>
          </a:blip>
          <a:srcRect r="48879" b="-5093"/>
          <a:stretch/>
        </p:blipFill>
        <p:spPr>
          <a:xfrm>
            <a:off x="728107" y="2531411"/>
            <a:ext cx="1441295" cy="1701722"/>
          </a:xfrm>
          <a:prstGeom prst="rect">
            <a:avLst/>
          </a:prstGeom>
        </p:spPr>
      </p:pic>
      <p:pic>
        <p:nvPicPr>
          <p:cNvPr id="14" name="Image 13" descr="Une image contenant croquis, Danse, texte, silhouette&#10;&#10;Description générée automatiquement">
            <a:extLst>
              <a:ext uri="{FF2B5EF4-FFF2-40B4-BE49-F238E27FC236}">
                <a16:creationId xmlns:a16="http://schemas.microsoft.com/office/drawing/2014/main" id="{AA67F1D5-8DAB-B122-B220-4BCD4A9AF7AE}"/>
              </a:ext>
            </a:extLst>
          </p:cNvPr>
          <p:cNvPicPr>
            <a:picLocks noChangeAspect="1"/>
          </p:cNvPicPr>
          <p:nvPr/>
        </p:nvPicPr>
        <p:blipFill rotWithShape="1">
          <a:blip r:embed="rId7">
            <a:extLst>
              <a:ext uri="{28A0092B-C50C-407E-A947-70E740481C1C}">
                <a14:useLocalDpi xmlns:a14="http://schemas.microsoft.com/office/drawing/2010/main" val="0"/>
              </a:ext>
            </a:extLst>
          </a:blip>
          <a:srcRect l="50461" b="3176"/>
          <a:stretch/>
        </p:blipFill>
        <p:spPr>
          <a:xfrm>
            <a:off x="5186694" y="2598357"/>
            <a:ext cx="1396690" cy="1567830"/>
          </a:xfrm>
          <a:prstGeom prst="rect">
            <a:avLst/>
          </a:prstGeom>
        </p:spPr>
      </p:pic>
      <p:sp>
        <p:nvSpPr>
          <p:cNvPr id="17" name="ZoneTexte 16">
            <a:extLst>
              <a:ext uri="{FF2B5EF4-FFF2-40B4-BE49-F238E27FC236}">
                <a16:creationId xmlns:a16="http://schemas.microsoft.com/office/drawing/2014/main" id="{87C1BC58-7871-5B8A-B104-3F8AB7D2915C}"/>
              </a:ext>
            </a:extLst>
          </p:cNvPr>
          <p:cNvSpPr txBox="1"/>
          <p:nvPr/>
        </p:nvSpPr>
        <p:spPr>
          <a:xfrm>
            <a:off x="2215961" y="1510155"/>
            <a:ext cx="3366691" cy="1323439"/>
          </a:xfrm>
          <a:prstGeom prst="rect">
            <a:avLst/>
          </a:prstGeom>
          <a:noFill/>
        </p:spPr>
        <p:txBody>
          <a:bodyPr wrap="square" rtlCol="0">
            <a:spAutoFit/>
          </a:bodyPr>
          <a:lstStyle/>
          <a:p>
            <a:pPr algn="ctr"/>
            <a:r>
              <a:rPr lang="fr-FR" sz="2000" dirty="0">
                <a:latin typeface="Gellix" pitchFamily="50" charset="0"/>
                <a:cs typeface="Gellix" pitchFamily="50" charset="0"/>
              </a:rPr>
              <a:t>Ordonnance pénale:</a:t>
            </a:r>
          </a:p>
          <a:p>
            <a:pPr algn="ctr"/>
            <a:r>
              <a:rPr lang="fr-FR" sz="2000" dirty="0">
                <a:latin typeface="Gellix" pitchFamily="50" charset="0"/>
                <a:cs typeface="Gellix" pitchFamily="50" charset="0"/>
              </a:rPr>
              <a:t>Lésions corporelles simples</a:t>
            </a:r>
          </a:p>
          <a:p>
            <a:pPr algn="ctr"/>
            <a:r>
              <a:rPr lang="fr-FR" sz="2000" dirty="0">
                <a:latin typeface="Gellix" pitchFamily="50" charset="0"/>
                <a:cs typeface="Gellix" pitchFamily="50" charset="0"/>
              </a:rPr>
              <a:t>Menaces</a:t>
            </a:r>
          </a:p>
          <a:p>
            <a:pPr algn="ctr"/>
            <a:r>
              <a:rPr lang="fr-FR" sz="2000" dirty="0">
                <a:latin typeface="Gellix" pitchFamily="50" charset="0"/>
                <a:cs typeface="Gellix" pitchFamily="50" charset="0"/>
              </a:rPr>
              <a:t>Voies de faits</a:t>
            </a:r>
          </a:p>
        </p:txBody>
      </p:sp>
    </p:spTree>
    <p:extLst>
      <p:ext uri="{BB962C8B-B14F-4D97-AF65-F5344CB8AC3E}">
        <p14:creationId xmlns:p14="http://schemas.microsoft.com/office/powerpoint/2010/main" val="124704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87974" y="-118725"/>
            <a:ext cx="10422966" cy="1330841"/>
          </a:xfrm>
        </p:spPr>
        <p:txBody>
          <a:bodyPr>
            <a:normAutofit/>
          </a:bodyPr>
          <a:lstStyle/>
          <a:p>
            <a:r>
              <a:rPr lang="fr-CH" sz="3600" dirty="0"/>
              <a:t>Surveillance électronique – ATF 149 III 193 (f)</a:t>
            </a:r>
          </a:p>
        </p:txBody>
      </p:sp>
      <p:sp>
        <p:nvSpPr>
          <p:cNvPr id="6" name="Espace réservé du contenu 5">
            <a:extLst>
              <a:ext uri="{FF2B5EF4-FFF2-40B4-BE49-F238E27FC236}">
                <a16:creationId xmlns:a16="http://schemas.microsoft.com/office/drawing/2014/main" id="{989D2D48-6A30-4E3A-B0E0-54A519FD2C92}"/>
              </a:ext>
            </a:extLst>
          </p:cNvPr>
          <p:cNvSpPr>
            <a:spLocks noGrp="1"/>
          </p:cNvSpPr>
          <p:nvPr>
            <p:ph idx="1"/>
          </p:nvPr>
        </p:nvSpPr>
        <p:spPr>
          <a:xfrm>
            <a:off x="300609" y="1155876"/>
            <a:ext cx="7438702" cy="5055009"/>
          </a:xfrm>
        </p:spPr>
        <p:txBody>
          <a:bodyPr>
            <a:normAutofit/>
          </a:bodyPr>
          <a:lstStyle/>
          <a:p>
            <a:pPr marL="0" indent="0">
              <a:spcAft>
                <a:spcPts val="600"/>
              </a:spcAft>
              <a:buNone/>
            </a:pPr>
            <a:r>
              <a:rPr lang="fr-FR" sz="2200" dirty="0"/>
              <a:t>En droit – examen de la mesure (art. 28c CC)</a:t>
            </a:r>
          </a:p>
          <a:p>
            <a:r>
              <a:rPr lang="fr-FR" sz="2100" b="0" dirty="0"/>
              <a:t>De nature purement passive : n’empêche pas la violation.</a:t>
            </a:r>
          </a:p>
          <a:p>
            <a:r>
              <a:rPr lang="fr-FR" sz="2100" b="0" dirty="0"/>
              <a:t>Porte atteinte à la liberté personnelle et à la sphère privée</a:t>
            </a:r>
            <a:r>
              <a:rPr lang="fr-FR" sz="2100" b="0" dirty="0">
                <a:sym typeface="Wingdings" panose="05000000000000000000" pitchFamily="2" charset="2"/>
              </a:rPr>
              <a:t> (examen de la proportionnalité selon l’art. 36 Cst.)</a:t>
            </a:r>
          </a:p>
        </p:txBody>
      </p:sp>
      <p:sp>
        <p:nvSpPr>
          <p:cNvPr id="66" name="Freeform: Shape 61">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Image 7" descr="Une image contenant chaussures, clipart, Graphique, conception&#10;&#10;Description générée automatiquement">
            <a:extLst>
              <a:ext uri="{FF2B5EF4-FFF2-40B4-BE49-F238E27FC236}">
                <a16:creationId xmlns:a16="http://schemas.microsoft.com/office/drawing/2014/main" id="{811D5AD6-AD34-78BD-B969-59B5EC90B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362" y="2887411"/>
            <a:ext cx="3482910" cy="2324842"/>
          </a:xfrm>
          <a:prstGeom prst="rect">
            <a:avLst/>
          </a:prstGeom>
        </p:spPr>
      </p:pic>
      <p:sp>
        <p:nvSpPr>
          <p:cNvPr id="7" name="Espace réservé de la date 6">
            <a:extLst>
              <a:ext uri="{FF2B5EF4-FFF2-40B4-BE49-F238E27FC236}">
                <a16:creationId xmlns:a16="http://schemas.microsoft.com/office/drawing/2014/main" id="{DE24E83F-5480-4204-9705-710D8F5F055C}"/>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smtClean="0">
                <a:latin typeface="Gellix" pitchFamily="50" charset="0"/>
                <a:cs typeface="Gellix" pitchFamily="50" charset="0"/>
              </a:rPr>
              <a:pPr>
                <a:spcAft>
                  <a:spcPts val="600"/>
                </a:spcAft>
              </a:pPr>
              <a:t>15.11.2023</a:t>
            </a:fld>
            <a:endParaRPr lang="fr-CH" sz="1000" dirty="0">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a:normAutofit/>
          </a:bodyPr>
          <a:lstStyle/>
          <a:p>
            <a:pPr>
              <a:spcAft>
                <a:spcPts val="600"/>
              </a:spcAft>
            </a:pPr>
            <a:fld id="{C42488C5-E247-4D5C-8A4C-450EEBC42D06}" type="slidenum">
              <a:rPr lang="fr-CH" sz="1000" smtClean="0">
                <a:latin typeface="Gellix" pitchFamily="50" charset="0"/>
                <a:cs typeface="Gellix" pitchFamily="50" charset="0"/>
              </a:rPr>
              <a:pPr>
                <a:spcAft>
                  <a:spcPts val="600"/>
                </a:spcAft>
              </a:pPr>
              <a:t>6</a:t>
            </a:fld>
            <a:endParaRPr lang="fr-CH" sz="1000">
              <a:latin typeface="Gellix" pitchFamily="50" charset="0"/>
              <a:cs typeface="Gellix" pitchFamily="50" charset="0"/>
            </a:endParaRPr>
          </a:p>
        </p:txBody>
      </p:sp>
      <p:sp>
        <p:nvSpPr>
          <p:cNvPr id="67"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sp>
        <p:nvSpPr>
          <p:cNvPr id="19" name="ZoneTexte 18">
            <a:extLst>
              <a:ext uri="{FF2B5EF4-FFF2-40B4-BE49-F238E27FC236}">
                <a16:creationId xmlns:a16="http://schemas.microsoft.com/office/drawing/2014/main" id="{9AE34656-1CF0-F154-FAD5-C20C135B29DE}"/>
              </a:ext>
            </a:extLst>
          </p:cNvPr>
          <p:cNvSpPr txBox="1"/>
          <p:nvPr/>
        </p:nvSpPr>
        <p:spPr>
          <a:xfrm>
            <a:off x="456761" y="4735583"/>
            <a:ext cx="1749521" cy="646331"/>
          </a:xfrm>
          <a:prstGeom prst="rect">
            <a:avLst/>
          </a:prstGeom>
          <a:noFill/>
        </p:spPr>
        <p:txBody>
          <a:bodyPr wrap="square" rtlCol="0">
            <a:spAutoFit/>
          </a:bodyPr>
          <a:lstStyle/>
          <a:p>
            <a:pPr algn="ctr"/>
            <a:r>
              <a:rPr lang="fr-FR" dirty="0"/>
              <a:t>Proportionnalité au sens étroit</a:t>
            </a:r>
          </a:p>
        </p:txBody>
      </p:sp>
      <p:sp>
        <p:nvSpPr>
          <p:cNvPr id="23" name="ZoneTexte 22">
            <a:extLst>
              <a:ext uri="{FF2B5EF4-FFF2-40B4-BE49-F238E27FC236}">
                <a16:creationId xmlns:a16="http://schemas.microsoft.com/office/drawing/2014/main" id="{4C6E4E4C-BDE2-5C89-0C20-BA9C29B9BCD6}"/>
              </a:ext>
            </a:extLst>
          </p:cNvPr>
          <p:cNvSpPr txBox="1"/>
          <p:nvPr/>
        </p:nvSpPr>
        <p:spPr>
          <a:xfrm>
            <a:off x="2697338" y="5153586"/>
            <a:ext cx="6831999" cy="369332"/>
          </a:xfrm>
          <a:prstGeom prst="rect">
            <a:avLst/>
          </a:prstGeom>
          <a:noFill/>
        </p:spPr>
        <p:txBody>
          <a:bodyPr wrap="square">
            <a:spAutoFit/>
          </a:bodyPr>
          <a:lstStyle/>
          <a:p>
            <a:pPr algn="just"/>
            <a:r>
              <a:rPr lang="fr-FR" dirty="0"/>
              <a:t>I</a:t>
            </a:r>
            <a:r>
              <a:rPr lang="fr-FR" sz="1800" b="0" dirty="0"/>
              <a:t>ntérêts de la victime potentielle pèsent de manière importante </a:t>
            </a:r>
          </a:p>
        </p:txBody>
      </p:sp>
      <p:sp>
        <p:nvSpPr>
          <p:cNvPr id="24" name="ZoneTexte 23">
            <a:extLst>
              <a:ext uri="{FF2B5EF4-FFF2-40B4-BE49-F238E27FC236}">
                <a16:creationId xmlns:a16="http://schemas.microsoft.com/office/drawing/2014/main" id="{B42D60A9-7709-DB0B-DD33-27EBFA780702}"/>
              </a:ext>
            </a:extLst>
          </p:cNvPr>
          <p:cNvSpPr txBox="1"/>
          <p:nvPr/>
        </p:nvSpPr>
        <p:spPr>
          <a:xfrm>
            <a:off x="2680976" y="5391954"/>
            <a:ext cx="6055685" cy="369332"/>
          </a:xfrm>
          <a:prstGeom prst="rect">
            <a:avLst/>
          </a:prstGeom>
          <a:noFill/>
        </p:spPr>
        <p:txBody>
          <a:bodyPr wrap="square">
            <a:spAutoFit/>
          </a:bodyPr>
          <a:lstStyle/>
          <a:p>
            <a:pPr algn="just"/>
            <a:r>
              <a:rPr lang="fr-FR" sz="1800" b="0" dirty="0"/>
              <a:t>Pas d’atteinte « particulièrement</a:t>
            </a:r>
            <a:r>
              <a:rPr lang="fr-FR" dirty="0"/>
              <a:t> grave » de la personne visée</a:t>
            </a:r>
            <a:endParaRPr lang="fr-FR" sz="1800" b="0" dirty="0"/>
          </a:p>
        </p:txBody>
      </p:sp>
      <p:sp>
        <p:nvSpPr>
          <p:cNvPr id="25" name="ZoneTexte 24">
            <a:extLst>
              <a:ext uri="{FF2B5EF4-FFF2-40B4-BE49-F238E27FC236}">
                <a16:creationId xmlns:a16="http://schemas.microsoft.com/office/drawing/2014/main" id="{4D40B792-61F1-CB1C-3D71-D9D2B98EE65F}"/>
              </a:ext>
            </a:extLst>
          </p:cNvPr>
          <p:cNvSpPr txBox="1"/>
          <p:nvPr/>
        </p:nvSpPr>
        <p:spPr>
          <a:xfrm>
            <a:off x="2680976" y="3091959"/>
            <a:ext cx="7942701" cy="646331"/>
          </a:xfrm>
          <a:prstGeom prst="rect">
            <a:avLst/>
          </a:prstGeom>
          <a:noFill/>
        </p:spPr>
        <p:txBody>
          <a:bodyPr wrap="square">
            <a:spAutoFit/>
          </a:bodyPr>
          <a:lstStyle/>
          <a:p>
            <a:pPr algn="just"/>
            <a:r>
              <a:rPr lang="fr-FR" dirty="0"/>
              <a:t>Effet dissuasif potentiel </a:t>
            </a:r>
            <a:r>
              <a:rPr lang="fr-FR" dirty="0">
                <a:sym typeface="Wingdings" panose="05000000000000000000" pitchFamily="2" charset="2"/>
              </a:rPr>
              <a:t> </a:t>
            </a:r>
            <a:r>
              <a:rPr lang="fr-FR" dirty="0"/>
              <a:t>Renforcer (≠ garantir) </a:t>
            </a:r>
          </a:p>
          <a:p>
            <a:pPr algn="ctr"/>
            <a:endParaRPr lang="fr-FR" dirty="0"/>
          </a:p>
        </p:txBody>
      </p:sp>
      <p:sp>
        <p:nvSpPr>
          <p:cNvPr id="26" name="ZoneTexte 25">
            <a:extLst>
              <a:ext uri="{FF2B5EF4-FFF2-40B4-BE49-F238E27FC236}">
                <a16:creationId xmlns:a16="http://schemas.microsoft.com/office/drawing/2014/main" id="{18B0221A-8D5D-4BC2-C893-EA185065BA2E}"/>
              </a:ext>
            </a:extLst>
          </p:cNvPr>
          <p:cNvSpPr txBox="1"/>
          <p:nvPr/>
        </p:nvSpPr>
        <p:spPr>
          <a:xfrm>
            <a:off x="2583009" y="3305368"/>
            <a:ext cx="3113873" cy="369332"/>
          </a:xfrm>
          <a:prstGeom prst="rect">
            <a:avLst/>
          </a:prstGeom>
          <a:noFill/>
        </p:spPr>
        <p:txBody>
          <a:bodyPr wrap="square">
            <a:spAutoFit/>
          </a:bodyPr>
          <a:lstStyle/>
          <a:p>
            <a:pPr algn="ctr"/>
            <a:r>
              <a:rPr lang="fr-FR" dirty="0"/>
              <a:t>Facilite la récolte des preuves</a:t>
            </a:r>
            <a:endParaRPr lang="fr-FR" sz="1800" b="0" dirty="0"/>
          </a:p>
        </p:txBody>
      </p:sp>
      <p:cxnSp>
        <p:nvCxnSpPr>
          <p:cNvPr id="35" name="Connecteur : en angle 34">
            <a:extLst>
              <a:ext uri="{FF2B5EF4-FFF2-40B4-BE49-F238E27FC236}">
                <a16:creationId xmlns:a16="http://schemas.microsoft.com/office/drawing/2014/main" id="{5CB83D5C-BBFE-2FA4-3F38-208409ACADA7}"/>
              </a:ext>
            </a:extLst>
          </p:cNvPr>
          <p:cNvCxnSpPr>
            <a:cxnSpLocks/>
          </p:cNvCxnSpPr>
          <p:nvPr/>
        </p:nvCxnSpPr>
        <p:spPr>
          <a:xfrm>
            <a:off x="289435" y="3063454"/>
            <a:ext cx="546406" cy="32289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36" name="ZoneTexte 35">
            <a:extLst>
              <a:ext uri="{FF2B5EF4-FFF2-40B4-BE49-F238E27FC236}">
                <a16:creationId xmlns:a16="http://schemas.microsoft.com/office/drawing/2014/main" id="{2F1A176E-B480-B3E7-3EC2-1687851389A4}"/>
              </a:ext>
            </a:extLst>
          </p:cNvPr>
          <p:cNvSpPr txBox="1"/>
          <p:nvPr/>
        </p:nvSpPr>
        <p:spPr>
          <a:xfrm>
            <a:off x="590370" y="2949295"/>
            <a:ext cx="1013295" cy="369332"/>
          </a:xfrm>
          <a:prstGeom prst="rect">
            <a:avLst/>
          </a:prstGeom>
          <a:noFill/>
        </p:spPr>
        <p:txBody>
          <a:bodyPr wrap="square" rtlCol="0">
            <a:spAutoFit/>
          </a:bodyPr>
          <a:lstStyle/>
          <a:p>
            <a:r>
              <a:rPr lang="fr-FR" dirty="0"/>
              <a:t>Apte</a:t>
            </a:r>
          </a:p>
        </p:txBody>
      </p:sp>
      <p:cxnSp>
        <p:nvCxnSpPr>
          <p:cNvPr id="37" name="Connecteur droit avec flèche 36">
            <a:extLst>
              <a:ext uri="{FF2B5EF4-FFF2-40B4-BE49-F238E27FC236}">
                <a16:creationId xmlns:a16="http://schemas.microsoft.com/office/drawing/2014/main" id="{11CDD7FA-DF10-E854-B053-02B4D6D95FCA}"/>
              </a:ext>
            </a:extLst>
          </p:cNvPr>
          <p:cNvCxnSpPr>
            <a:cxnSpLocks/>
          </p:cNvCxnSpPr>
          <p:nvPr/>
        </p:nvCxnSpPr>
        <p:spPr>
          <a:xfrm>
            <a:off x="1424614" y="3288663"/>
            <a:ext cx="1268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eur : en angle 38">
            <a:extLst>
              <a:ext uri="{FF2B5EF4-FFF2-40B4-BE49-F238E27FC236}">
                <a16:creationId xmlns:a16="http://schemas.microsoft.com/office/drawing/2014/main" id="{29B0B892-0846-5903-869A-0A57F17A193D}"/>
              </a:ext>
            </a:extLst>
          </p:cNvPr>
          <p:cNvCxnSpPr>
            <a:cxnSpLocks/>
          </p:cNvCxnSpPr>
          <p:nvPr/>
        </p:nvCxnSpPr>
        <p:spPr>
          <a:xfrm>
            <a:off x="352091" y="5118111"/>
            <a:ext cx="546406" cy="32289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cteur : en angle 41">
            <a:extLst>
              <a:ext uri="{FF2B5EF4-FFF2-40B4-BE49-F238E27FC236}">
                <a16:creationId xmlns:a16="http://schemas.microsoft.com/office/drawing/2014/main" id="{F95B8F5A-D891-7E9C-4D16-6E5321CD2B20}"/>
              </a:ext>
            </a:extLst>
          </p:cNvPr>
          <p:cNvCxnSpPr>
            <a:cxnSpLocks/>
          </p:cNvCxnSpPr>
          <p:nvPr/>
        </p:nvCxnSpPr>
        <p:spPr>
          <a:xfrm>
            <a:off x="317167" y="3989766"/>
            <a:ext cx="546406" cy="32289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3" name="ZoneTexte 42">
            <a:extLst>
              <a:ext uri="{FF2B5EF4-FFF2-40B4-BE49-F238E27FC236}">
                <a16:creationId xmlns:a16="http://schemas.microsoft.com/office/drawing/2014/main" id="{88FE89E1-A4D4-6342-B3BB-38825292EFA0}"/>
              </a:ext>
            </a:extLst>
          </p:cNvPr>
          <p:cNvSpPr txBox="1"/>
          <p:nvPr/>
        </p:nvSpPr>
        <p:spPr>
          <a:xfrm>
            <a:off x="596779" y="3906332"/>
            <a:ext cx="1198688" cy="369332"/>
          </a:xfrm>
          <a:prstGeom prst="rect">
            <a:avLst/>
          </a:prstGeom>
          <a:noFill/>
        </p:spPr>
        <p:txBody>
          <a:bodyPr wrap="square" rtlCol="0">
            <a:spAutoFit/>
          </a:bodyPr>
          <a:lstStyle/>
          <a:p>
            <a:r>
              <a:rPr lang="fr-FR" dirty="0"/>
              <a:t>Nécessaire</a:t>
            </a:r>
          </a:p>
        </p:txBody>
      </p:sp>
      <p:sp>
        <p:nvSpPr>
          <p:cNvPr id="45" name="ZoneTexte 44">
            <a:extLst>
              <a:ext uri="{FF2B5EF4-FFF2-40B4-BE49-F238E27FC236}">
                <a16:creationId xmlns:a16="http://schemas.microsoft.com/office/drawing/2014/main" id="{09B45AE8-7B22-9DE8-23C4-FF9FEE909F25}"/>
              </a:ext>
            </a:extLst>
          </p:cNvPr>
          <p:cNvSpPr txBox="1"/>
          <p:nvPr/>
        </p:nvSpPr>
        <p:spPr>
          <a:xfrm>
            <a:off x="2693065" y="4051147"/>
            <a:ext cx="4297339" cy="369332"/>
          </a:xfrm>
          <a:prstGeom prst="rect">
            <a:avLst/>
          </a:prstGeom>
          <a:noFill/>
        </p:spPr>
        <p:txBody>
          <a:bodyPr wrap="square">
            <a:spAutoFit/>
          </a:bodyPr>
          <a:lstStyle/>
          <a:p>
            <a:pPr algn="just"/>
            <a:r>
              <a:rPr lang="fr-FR" dirty="0"/>
              <a:t>L’auteur a déjà transgressé une interdiction</a:t>
            </a:r>
            <a:endParaRPr lang="fr-FR" sz="1800" b="0" dirty="0"/>
          </a:p>
        </p:txBody>
      </p:sp>
      <p:sp>
        <p:nvSpPr>
          <p:cNvPr id="47" name="ZoneTexte 46">
            <a:extLst>
              <a:ext uri="{FF2B5EF4-FFF2-40B4-BE49-F238E27FC236}">
                <a16:creationId xmlns:a16="http://schemas.microsoft.com/office/drawing/2014/main" id="{AE2B754E-6A5D-85D7-6973-1BFA5203C9E2}"/>
              </a:ext>
            </a:extLst>
          </p:cNvPr>
          <p:cNvSpPr txBox="1"/>
          <p:nvPr/>
        </p:nvSpPr>
        <p:spPr>
          <a:xfrm>
            <a:off x="2693064" y="4304076"/>
            <a:ext cx="4611844" cy="369332"/>
          </a:xfrm>
          <a:prstGeom prst="rect">
            <a:avLst/>
          </a:prstGeom>
          <a:noFill/>
        </p:spPr>
        <p:txBody>
          <a:bodyPr wrap="square">
            <a:spAutoFit/>
          </a:bodyPr>
          <a:lstStyle/>
          <a:p>
            <a:pPr algn="just"/>
            <a:r>
              <a:rPr lang="fr-FR" dirty="0"/>
              <a:t>Il est probable qu’il transgresse l’interdiction</a:t>
            </a:r>
            <a:endParaRPr lang="fr-FR" sz="1800" b="0" dirty="0"/>
          </a:p>
        </p:txBody>
      </p:sp>
      <p:cxnSp>
        <p:nvCxnSpPr>
          <p:cNvPr id="55" name="Connecteur droit avec flèche 54">
            <a:extLst>
              <a:ext uri="{FF2B5EF4-FFF2-40B4-BE49-F238E27FC236}">
                <a16:creationId xmlns:a16="http://schemas.microsoft.com/office/drawing/2014/main" id="{5476F001-C30E-BAFA-A5C5-907F9DCE4AC2}"/>
              </a:ext>
            </a:extLst>
          </p:cNvPr>
          <p:cNvCxnSpPr>
            <a:cxnSpLocks/>
          </p:cNvCxnSpPr>
          <p:nvPr/>
        </p:nvCxnSpPr>
        <p:spPr>
          <a:xfrm>
            <a:off x="1412525" y="3490034"/>
            <a:ext cx="1268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Connecteur droit avec flèche 55">
            <a:extLst>
              <a:ext uri="{FF2B5EF4-FFF2-40B4-BE49-F238E27FC236}">
                <a16:creationId xmlns:a16="http://schemas.microsoft.com/office/drawing/2014/main" id="{8024407F-A8F0-74E9-0D9C-D84D6C960BF8}"/>
              </a:ext>
            </a:extLst>
          </p:cNvPr>
          <p:cNvCxnSpPr>
            <a:cxnSpLocks/>
          </p:cNvCxnSpPr>
          <p:nvPr/>
        </p:nvCxnSpPr>
        <p:spPr>
          <a:xfrm>
            <a:off x="1424613" y="4252195"/>
            <a:ext cx="1268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eur droit avec flèche 56">
            <a:extLst>
              <a:ext uri="{FF2B5EF4-FFF2-40B4-BE49-F238E27FC236}">
                <a16:creationId xmlns:a16="http://schemas.microsoft.com/office/drawing/2014/main" id="{102E16F0-9496-A089-D6D2-9F5A0885F182}"/>
              </a:ext>
            </a:extLst>
          </p:cNvPr>
          <p:cNvCxnSpPr>
            <a:cxnSpLocks/>
          </p:cNvCxnSpPr>
          <p:nvPr/>
        </p:nvCxnSpPr>
        <p:spPr>
          <a:xfrm>
            <a:off x="1424613" y="4483777"/>
            <a:ext cx="1268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Connecteur droit avec flèche 58">
            <a:extLst>
              <a:ext uri="{FF2B5EF4-FFF2-40B4-BE49-F238E27FC236}">
                <a16:creationId xmlns:a16="http://schemas.microsoft.com/office/drawing/2014/main" id="{1431B4EA-B79F-A3A0-FDB4-1ADE697BEEA0}"/>
              </a:ext>
            </a:extLst>
          </p:cNvPr>
          <p:cNvCxnSpPr>
            <a:cxnSpLocks/>
          </p:cNvCxnSpPr>
          <p:nvPr/>
        </p:nvCxnSpPr>
        <p:spPr>
          <a:xfrm>
            <a:off x="1446581" y="5360294"/>
            <a:ext cx="1268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Connecteur droit avec flèche 60">
            <a:extLst>
              <a:ext uri="{FF2B5EF4-FFF2-40B4-BE49-F238E27FC236}">
                <a16:creationId xmlns:a16="http://schemas.microsoft.com/office/drawing/2014/main" id="{FAD78A8C-61D9-700B-DD09-7A1C38CF372A}"/>
              </a:ext>
            </a:extLst>
          </p:cNvPr>
          <p:cNvCxnSpPr>
            <a:cxnSpLocks/>
          </p:cNvCxnSpPr>
          <p:nvPr/>
        </p:nvCxnSpPr>
        <p:spPr>
          <a:xfrm>
            <a:off x="1453357" y="5576620"/>
            <a:ext cx="1268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2C8BC747-678B-153C-53BF-F813AE9D31E2}"/>
              </a:ext>
            </a:extLst>
          </p:cNvPr>
          <p:cNvSpPr txBox="1"/>
          <p:nvPr/>
        </p:nvSpPr>
        <p:spPr>
          <a:xfrm>
            <a:off x="746249" y="5550923"/>
            <a:ext cx="9365254" cy="646331"/>
          </a:xfrm>
          <a:prstGeom prst="rect">
            <a:avLst/>
          </a:prstGeom>
          <a:noFill/>
        </p:spPr>
        <p:txBody>
          <a:bodyPr wrap="square">
            <a:spAutoFit/>
          </a:bodyPr>
          <a:lstStyle/>
          <a:p>
            <a:pPr marL="0" indent="0">
              <a:buNone/>
            </a:pPr>
            <a:endParaRPr lang="fr-FR" sz="1800" b="0" dirty="0"/>
          </a:p>
          <a:p>
            <a:pPr marL="0" indent="0">
              <a:buNone/>
            </a:pPr>
            <a:r>
              <a:rPr lang="fr-FR" sz="1800" b="0" i="1" dirty="0"/>
              <a:t>N.B. couples mariés : MPUC (par art. 172 CC) ; couples non mariés M(s)Prov (art. 261 et 262 CPC)</a:t>
            </a:r>
          </a:p>
        </p:txBody>
      </p:sp>
    </p:spTree>
    <p:extLst>
      <p:ext uri="{BB962C8B-B14F-4D97-AF65-F5344CB8AC3E}">
        <p14:creationId xmlns:p14="http://schemas.microsoft.com/office/powerpoint/2010/main" val="325270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79">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212178" y="-19273"/>
            <a:ext cx="9770022" cy="1330841"/>
          </a:xfrm>
        </p:spPr>
        <p:txBody>
          <a:bodyPr vert="horz" lIns="91440" tIns="45720" rIns="91440" bIns="45720" rtlCol="0" anchor="ctr">
            <a:normAutofit/>
          </a:bodyPr>
          <a:lstStyle/>
          <a:p>
            <a:r>
              <a:rPr lang="en-US" sz="3600" kern="1200" dirty="0">
                <a:solidFill>
                  <a:schemeClr val="tx1"/>
                </a:solidFill>
                <a:latin typeface="Gellix"/>
                <a:cs typeface="+mj-cs"/>
              </a:rPr>
              <a:t>PMA – ATF 148 III 384/</a:t>
            </a:r>
            <a:r>
              <a:rPr lang="en-US" sz="3600" kern="1200" dirty="0" err="1">
                <a:solidFill>
                  <a:schemeClr val="tx1"/>
                </a:solidFill>
                <a:latin typeface="Gellix"/>
                <a:cs typeface="+mj-cs"/>
              </a:rPr>
              <a:t>JdT</a:t>
            </a:r>
            <a:r>
              <a:rPr lang="en-US" sz="3600" kern="1200" dirty="0">
                <a:solidFill>
                  <a:schemeClr val="tx1"/>
                </a:solidFill>
                <a:latin typeface="Gellix"/>
                <a:cs typeface="+mj-cs"/>
              </a:rPr>
              <a:t> 2023 II 141 (d)</a:t>
            </a:r>
          </a:p>
        </p:txBody>
      </p:sp>
      <p:sp>
        <p:nvSpPr>
          <p:cNvPr id="14" name="ZoneTexte 13">
            <a:extLst>
              <a:ext uri="{FF2B5EF4-FFF2-40B4-BE49-F238E27FC236}">
                <a16:creationId xmlns:a16="http://schemas.microsoft.com/office/drawing/2014/main" id="{3531EB18-41FD-1F53-4F20-FA203A0AD34E}"/>
              </a:ext>
            </a:extLst>
          </p:cNvPr>
          <p:cNvSpPr txBox="1"/>
          <p:nvPr/>
        </p:nvSpPr>
        <p:spPr>
          <a:xfrm>
            <a:off x="123527" y="1201310"/>
            <a:ext cx="7564507" cy="4751547"/>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200" dirty="0">
                <a:latin typeface="Gellix"/>
              </a:rPr>
              <a:t>GPA </a:t>
            </a:r>
            <a:r>
              <a:rPr lang="en-US" sz="2200" dirty="0" err="1">
                <a:latin typeface="Gellix"/>
              </a:rPr>
              <a:t>en</a:t>
            </a:r>
            <a:r>
              <a:rPr lang="en-US" sz="2200" dirty="0">
                <a:latin typeface="Gellix"/>
              </a:rPr>
              <a:t> </a:t>
            </a:r>
            <a:r>
              <a:rPr lang="en-US" sz="2200" dirty="0" err="1">
                <a:latin typeface="Gellix"/>
              </a:rPr>
              <a:t>Géorgie</a:t>
            </a:r>
            <a:r>
              <a:rPr lang="en-US" sz="2200" dirty="0">
                <a:latin typeface="Gellix"/>
              </a:rPr>
              <a:t> </a:t>
            </a:r>
            <a:r>
              <a:rPr lang="en-US" sz="2200" dirty="0">
                <a:latin typeface="Gellix"/>
                <a:sym typeface="Wingdings" panose="05000000000000000000" pitchFamily="2" charset="2"/>
              </a:rPr>
              <a:t> </a:t>
            </a:r>
            <a:r>
              <a:rPr lang="en-US" sz="2200" dirty="0" err="1">
                <a:latin typeface="Gellix"/>
                <a:sym typeface="Wingdings" panose="05000000000000000000" pitchFamily="2" charset="2"/>
              </a:rPr>
              <a:t>L</a:t>
            </a:r>
            <a:r>
              <a:rPr lang="en-US" sz="2200" dirty="0" err="1">
                <a:latin typeface="Gellix"/>
              </a:rPr>
              <a:t>’absence</a:t>
            </a:r>
            <a:r>
              <a:rPr lang="en-US" sz="2200" dirty="0">
                <a:latin typeface="Gellix"/>
              </a:rPr>
              <a:t> de filiation entre </a:t>
            </a:r>
            <a:r>
              <a:rPr lang="en-US" sz="2200" dirty="0" err="1">
                <a:latin typeface="Gellix"/>
              </a:rPr>
              <a:t>l’enfant</a:t>
            </a:r>
            <a:r>
              <a:rPr lang="en-US" sz="2200" dirty="0">
                <a:latin typeface="Gellix"/>
              </a:rPr>
              <a:t> et la </a:t>
            </a:r>
            <a:r>
              <a:rPr lang="en-US" sz="2200" dirty="0" err="1">
                <a:latin typeface="Gellix"/>
              </a:rPr>
              <a:t>mère</a:t>
            </a:r>
            <a:r>
              <a:rPr lang="en-US" sz="2200" dirty="0">
                <a:latin typeface="Gellix"/>
              </a:rPr>
              <a:t> </a:t>
            </a:r>
            <a:r>
              <a:rPr lang="en-US" sz="2200" dirty="0" err="1">
                <a:latin typeface="Gellix"/>
              </a:rPr>
              <a:t>porteuse</a:t>
            </a:r>
            <a:r>
              <a:rPr lang="en-US" sz="2200" dirty="0">
                <a:latin typeface="Gellix"/>
              </a:rPr>
              <a:t> est </a:t>
            </a:r>
            <a:r>
              <a:rPr lang="en-US" sz="2200" dirty="0" err="1">
                <a:latin typeface="Gellix"/>
              </a:rPr>
              <a:t>constatée</a:t>
            </a:r>
            <a:r>
              <a:rPr lang="en-US" sz="2200" dirty="0">
                <a:latin typeface="Gellix"/>
              </a:rPr>
              <a:t> « </a:t>
            </a:r>
            <a:r>
              <a:rPr lang="en-US" sz="2200" i="1" dirty="0">
                <a:effectLst/>
                <a:latin typeface="Gellix"/>
              </a:rPr>
              <a:t>ex </a:t>
            </a:r>
            <a:r>
              <a:rPr lang="en-US" sz="2200" i="1" dirty="0" err="1">
                <a:effectLst/>
                <a:latin typeface="Gellix"/>
              </a:rPr>
              <a:t>lege</a:t>
            </a:r>
            <a:r>
              <a:rPr lang="en-US" sz="2200" i="1" dirty="0">
                <a:effectLst/>
                <a:latin typeface="Gellix"/>
              </a:rPr>
              <a:t> </a:t>
            </a:r>
            <a:r>
              <a:rPr lang="en-US" sz="2200" dirty="0">
                <a:effectLst/>
                <a:latin typeface="Gellix"/>
              </a:rPr>
              <a:t>» (≠ par </a:t>
            </a:r>
            <a:r>
              <a:rPr lang="en-US" sz="2200" dirty="0" err="1">
                <a:effectLst/>
                <a:latin typeface="Gellix"/>
              </a:rPr>
              <a:t>décision</a:t>
            </a:r>
            <a:r>
              <a:rPr lang="en-US" sz="2200" dirty="0">
                <a:effectLst/>
                <a:latin typeface="Gellix"/>
              </a:rPr>
              <a:t>) </a:t>
            </a:r>
            <a:r>
              <a:rPr lang="en-US" sz="2200" dirty="0" err="1">
                <a:effectLst/>
                <a:latin typeface="Gellix"/>
              </a:rPr>
              <a:t>en</a:t>
            </a:r>
            <a:r>
              <a:rPr lang="en-US" sz="2200" dirty="0">
                <a:effectLst/>
                <a:latin typeface="Gellix"/>
              </a:rPr>
              <a:t> raison du </a:t>
            </a:r>
            <a:r>
              <a:rPr lang="en-US" sz="2200" dirty="0" err="1">
                <a:effectLst/>
                <a:latin typeface="Gellix"/>
              </a:rPr>
              <a:t>contrat</a:t>
            </a:r>
            <a:r>
              <a:rPr lang="en-US" sz="2200" dirty="0">
                <a:effectLst/>
                <a:latin typeface="Gellix"/>
              </a:rPr>
              <a:t> de GPA </a:t>
            </a:r>
            <a:r>
              <a:rPr lang="en-US" sz="2200" dirty="0" err="1">
                <a:effectLst/>
                <a:latin typeface="Gellix"/>
              </a:rPr>
              <a:t>conclu</a:t>
            </a:r>
            <a:r>
              <a:rPr lang="en-US" sz="2200" dirty="0">
                <a:effectLst/>
                <a:latin typeface="Gellix"/>
              </a:rPr>
              <a:t> entre les parents </a:t>
            </a:r>
            <a:r>
              <a:rPr lang="en-US" sz="2200" dirty="0" err="1">
                <a:effectLst/>
                <a:latin typeface="Gellix"/>
              </a:rPr>
              <a:t>d’intention</a:t>
            </a:r>
            <a:r>
              <a:rPr lang="en-US" sz="2200" dirty="0">
                <a:effectLst/>
                <a:latin typeface="Gellix"/>
              </a:rPr>
              <a:t> et la </a:t>
            </a:r>
            <a:r>
              <a:rPr lang="en-US" sz="2200" dirty="0" err="1">
                <a:effectLst/>
                <a:latin typeface="Gellix"/>
              </a:rPr>
              <a:t>mère</a:t>
            </a:r>
            <a:r>
              <a:rPr lang="en-US" sz="2200" dirty="0">
                <a:effectLst/>
                <a:latin typeface="Gellix"/>
              </a:rPr>
              <a:t> </a:t>
            </a:r>
            <a:r>
              <a:rPr lang="en-US" sz="2200" dirty="0" err="1">
                <a:effectLst/>
                <a:latin typeface="Gellix"/>
              </a:rPr>
              <a:t>porteuse</a:t>
            </a:r>
            <a:r>
              <a:rPr lang="en-US" sz="2200" dirty="0">
                <a:effectLst/>
                <a:latin typeface="Gellix"/>
              </a:rPr>
              <a:t>. </a:t>
            </a:r>
            <a:r>
              <a:rPr lang="en-US" sz="2200" dirty="0">
                <a:latin typeface="Gellix"/>
                <a:sym typeface="Wingdings" panose="05000000000000000000" pitchFamily="2" charset="2"/>
              </a:rPr>
              <a:t> </a:t>
            </a:r>
            <a:r>
              <a:rPr lang="en-US" sz="2200" dirty="0" err="1">
                <a:effectLst/>
                <a:latin typeface="Gellix"/>
              </a:rPr>
              <a:t>L’art</a:t>
            </a:r>
            <a:r>
              <a:rPr lang="en-US" sz="2200" dirty="0">
                <a:effectLst/>
                <a:latin typeface="Gellix"/>
              </a:rPr>
              <a:t>. 70 LDIP ne </a:t>
            </a:r>
            <a:r>
              <a:rPr lang="en-US" sz="2200" dirty="0" err="1">
                <a:effectLst/>
                <a:latin typeface="Gellix"/>
              </a:rPr>
              <a:t>s’applique</a:t>
            </a:r>
            <a:r>
              <a:rPr lang="en-US" sz="2200" dirty="0">
                <a:effectLst/>
                <a:latin typeface="Gellix"/>
              </a:rPr>
              <a:t> pas.</a:t>
            </a:r>
          </a:p>
          <a:p>
            <a:pPr marL="285750" indent="-228600">
              <a:lnSpc>
                <a:spcPct val="90000"/>
              </a:lnSpc>
              <a:spcAft>
                <a:spcPts val="600"/>
              </a:spcAft>
              <a:buFont typeface="Arial" panose="020B0604020202020204" pitchFamily="34" charset="0"/>
              <a:buChar char="•"/>
            </a:pPr>
            <a:r>
              <a:rPr lang="en-US" sz="2200" dirty="0">
                <a:latin typeface="Gellix"/>
              </a:rPr>
              <a:t>La </a:t>
            </a:r>
            <a:r>
              <a:rPr lang="en-US" sz="2200" dirty="0" err="1">
                <a:latin typeface="Gellix"/>
              </a:rPr>
              <a:t>résidence</a:t>
            </a:r>
            <a:r>
              <a:rPr lang="en-US" sz="2200" dirty="0">
                <a:latin typeface="Gellix"/>
              </a:rPr>
              <a:t> </a:t>
            </a:r>
            <a:r>
              <a:rPr lang="en-US" sz="2200" dirty="0" err="1">
                <a:latin typeface="Gellix"/>
              </a:rPr>
              <a:t>habituelle</a:t>
            </a:r>
            <a:r>
              <a:rPr lang="en-US" sz="2200" dirty="0">
                <a:latin typeface="Gellix"/>
              </a:rPr>
              <a:t> de </a:t>
            </a:r>
            <a:r>
              <a:rPr lang="en-US" sz="2200" dirty="0" err="1">
                <a:latin typeface="Gellix"/>
              </a:rPr>
              <a:t>l’enfant</a:t>
            </a:r>
            <a:r>
              <a:rPr lang="en-US" sz="2200" dirty="0">
                <a:latin typeface="Gellix"/>
              </a:rPr>
              <a:t> se </a:t>
            </a:r>
            <a:r>
              <a:rPr lang="en-US" sz="2200" dirty="0" err="1">
                <a:latin typeface="Gellix"/>
              </a:rPr>
              <a:t>situe</a:t>
            </a:r>
            <a:r>
              <a:rPr lang="en-US" sz="2200" dirty="0">
                <a:latin typeface="Gellix"/>
              </a:rPr>
              <a:t> dans </a:t>
            </a:r>
            <a:r>
              <a:rPr lang="en-US" sz="2200" dirty="0" err="1">
                <a:latin typeface="Gellix"/>
              </a:rPr>
              <a:t>l’Etat</a:t>
            </a:r>
            <a:r>
              <a:rPr lang="en-US" sz="2200" dirty="0">
                <a:latin typeface="Gellix"/>
              </a:rPr>
              <a:t> </a:t>
            </a:r>
            <a:r>
              <a:rPr lang="en-US" sz="2200" dirty="0" err="1">
                <a:latin typeface="Gellix"/>
              </a:rPr>
              <a:t>où</a:t>
            </a:r>
            <a:r>
              <a:rPr lang="en-US" sz="2200" dirty="0">
                <a:latin typeface="Gellix"/>
              </a:rPr>
              <a:t> </a:t>
            </a:r>
            <a:r>
              <a:rPr lang="en-US" sz="2200" dirty="0">
                <a:effectLst/>
                <a:latin typeface="Gellix"/>
              </a:rPr>
              <a:t>les parents </a:t>
            </a:r>
            <a:r>
              <a:rPr lang="en-US" sz="2200" dirty="0" err="1">
                <a:effectLst/>
                <a:latin typeface="Gellix"/>
              </a:rPr>
              <a:t>ont</a:t>
            </a:r>
            <a:r>
              <a:rPr lang="en-US" sz="2200" dirty="0">
                <a:effectLst/>
                <a:latin typeface="Gellix"/>
              </a:rPr>
              <a:t> </a:t>
            </a:r>
            <a:r>
              <a:rPr lang="en-US" sz="2200" dirty="0" err="1">
                <a:effectLst/>
                <a:latin typeface="Gellix"/>
              </a:rPr>
              <a:t>prévu</a:t>
            </a:r>
            <a:r>
              <a:rPr lang="en-US" sz="2200" dirty="0">
                <a:effectLst/>
                <a:latin typeface="Gellix"/>
              </a:rPr>
              <a:t> de </a:t>
            </a:r>
            <a:r>
              <a:rPr lang="en-US" sz="2200" dirty="0" err="1">
                <a:effectLst/>
                <a:latin typeface="Gellix"/>
              </a:rPr>
              <a:t>rentrer</a:t>
            </a:r>
            <a:r>
              <a:rPr lang="en-US" sz="2200" dirty="0">
                <a:effectLst/>
                <a:latin typeface="Gellix"/>
              </a:rPr>
              <a:t>, « </a:t>
            </a:r>
            <a:r>
              <a:rPr lang="en-US" sz="2200" dirty="0" err="1">
                <a:effectLst/>
                <a:latin typeface="Gellix"/>
              </a:rPr>
              <a:t>centre</a:t>
            </a:r>
            <a:r>
              <a:rPr lang="en-US" sz="2200" dirty="0">
                <a:effectLst/>
                <a:latin typeface="Gellix"/>
              </a:rPr>
              <a:t> de vie ». </a:t>
            </a:r>
            <a:br>
              <a:rPr lang="en-US" sz="2200" dirty="0">
                <a:effectLst/>
                <a:latin typeface="Gellix"/>
              </a:rPr>
            </a:br>
            <a:r>
              <a:rPr lang="en-US" sz="2200" dirty="0">
                <a:effectLst/>
                <a:latin typeface="Gellix"/>
                <a:sym typeface="Wingdings" panose="05000000000000000000" pitchFamily="2" charset="2"/>
              </a:rPr>
              <a:t> </a:t>
            </a:r>
            <a:r>
              <a:rPr lang="en-US" sz="2200" dirty="0">
                <a:effectLst/>
                <a:latin typeface="Gellix"/>
              </a:rPr>
              <a:t> </a:t>
            </a:r>
            <a:r>
              <a:rPr lang="en-US" sz="2200" dirty="0" err="1">
                <a:effectLst/>
                <a:latin typeface="Gellix"/>
              </a:rPr>
              <a:t>Détermine</a:t>
            </a:r>
            <a:r>
              <a:rPr lang="en-US" sz="2200" dirty="0">
                <a:effectLst/>
                <a:latin typeface="Gellix"/>
              </a:rPr>
              <a:t> le droit applicable (art. 68 al. 1 et 69 al. 1 LDIP </a:t>
            </a:r>
            <a:r>
              <a:rPr lang="en-US" sz="2200" dirty="0">
                <a:effectLst/>
                <a:latin typeface="Gellix"/>
                <a:sym typeface="Wingdings" panose="05000000000000000000" pitchFamily="2" charset="2"/>
              </a:rPr>
              <a:t> </a:t>
            </a:r>
            <a:r>
              <a:rPr lang="en-US" sz="2200" dirty="0">
                <a:effectLst/>
                <a:latin typeface="Gellix"/>
              </a:rPr>
              <a:t>droit </a:t>
            </a:r>
            <a:r>
              <a:rPr lang="en-US" sz="2200" dirty="0" err="1">
                <a:effectLst/>
                <a:latin typeface="Gellix"/>
              </a:rPr>
              <a:t>suisse</a:t>
            </a:r>
            <a:r>
              <a:rPr lang="en-US" sz="2200" dirty="0">
                <a:effectLst/>
                <a:latin typeface="Gellix"/>
              </a:rPr>
              <a:t>. </a:t>
            </a:r>
          </a:p>
          <a:p>
            <a:pPr marL="285750" indent="-228600">
              <a:lnSpc>
                <a:spcPct val="90000"/>
              </a:lnSpc>
              <a:spcAft>
                <a:spcPts val="600"/>
              </a:spcAft>
              <a:buFont typeface="Arial" panose="020B0604020202020204" pitchFamily="34" charset="0"/>
              <a:buChar char="•"/>
            </a:pPr>
            <a:endParaRPr lang="en-US" sz="2000" dirty="0"/>
          </a:p>
        </p:txBody>
      </p:sp>
      <p:sp>
        <p:nvSpPr>
          <p:cNvPr id="82" name="Freeform: Shape 81">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Image 2" descr="Une image contenant cercle, clipart, dessin humoristique, Graphique&#10;&#10;Description générée automatiquement">
            <a:extLst>
              <a:ext uri="{FF2B5EF4-FFF2-40B4-BE49-F238E27FC236}">
                <a16:creationId xmlns:a16="http://schemas.microsoft.com/office/drawing/2014/main" id="{5EA7C3A1-449C-282E-2656-7CF0C2D7C5B0}"/>
              </a:ext>
            </a:extLst>
          </p:cNvPr>
          <p:cNvPicPr>
            <a:picLocks noChangeAspect="1"/>
          </p:cNvPicPr>
          <p:nvPr/>
        </p:nvPicPr>
        <p:blipFill rotWithShape="1">
          <a:blip r:embed="rId3">
            <a:extLst>
              <a:ext uri="{28A0092B-C50C-407E-A947-70E740481C1C}">
                <a14:useLocalDpi xmlns:a14="http://schemas.microsoft.com/office/drawing/2010/main" val="0"/>
              </a:ext>
            </a:extLst>
          </a:blip>
          <a:srcRect l="22457" r="18859" b="-496"/>
          <a:stretch/>
        </p:blipFill>
        <p:spPr>
          <a:xfrm>
            <a:off x="7891362" y="2456719"/>
            <a:ext cx="3482910" cy="3186227"/>
          </a:xfrm>
          <a:prstGeom prst="rect">
            <a:avLst/>
          </a:prstGeom>
        </p:spPr>
      </p:pic>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C42488C5-E247-4D5C-8A4C-450EEBC42D06}" type="slidenum">
              <a:rPr lang="en-US" sz="1000" smtClean="0">
                <a:latin typeface="Gellix" pitchFamily="50" charset="0"/>
                <a:cs typeface="Gellix" pitchFamily="50" charset="0"/>
              </a:rPr>
              <a:pPr>
                <a:spcAft>
                  <a:spcPts val="600"/>
                </a:spcAft>
              </a:pPr>
              <a:t>7</a:t>
            </a:fld>
            <a:endParaRPr lang="en-US" sz="1000">
              <a:latin typeface="Gellix" pitchFamily="50" charset="0"/>
              <a:cs typeface="Gellix" pitchFamily="50" charset="0"/>
            </a:endParaRPr>
          </a:p>
        </p:txBody>
      </p:sp>
      <p:sp>
        <p:nvSpPr>
          <p:cNvPr id="84"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cxnSp>
        <p:nvCxnSpPr>
          <p:cNvPr id="4" name="Connecteur droit avec flèche 3">
            <a:extLst>
              <a:ext uri="{FF2B5EF4-FFF2-40B4-BE49-F238E27FC236}">
                <a16:creationId xmlns:a16="http://schemas.microsoft.com/office/drawing/2014/main" id="{D9392560-9124-E2C1-00D9-C1F17884D476}"/>
              </a:ext>
            </a:extLst>
          </p:cNvPr>
          <p:cNvCxnSpPr>
            <a:cxnSpLocks/>
          </p:cNvCxnSpPr>
          <p:nvPr/>
        </p:nvCxnSpPr>
        <p:spPr>
          <a:xfrm flipH="1">
            <a:off x="1880435" y="4083728"/>
            <a:ext cx="818377" cy="819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5A96C63B-C89A-2D9A-7970-DE61330AFFBF}"/>
              </a:ext>
            </a:extLst>
          </p:cNvPr>
          <p:cNvCxnSpPr>
            <a:cxnSpLocks/>
          </p:cNvCxnSpPr>
          <p:nvPr/>
        </p:nvCxnSpPr>
        <p:spPr>
          <a:xfrm>
            <a:off x="4465468" y="4083728"/>
            <a:ext cx="766397" cy="819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28691A5A-AE94-1AB9-4062-C175D03A2085}"/>
              </a:ext>
            </a:extLst>
          </p:cNvPr>
          <p:cNvSpPr txBox="1"/>
          <p:nvPr/>
        </p:nvSpPr>
        <p:spPr>
          <a:xfrm>
            <a:off x="838200" y="5140618"/>
            <a:ext cx="2404569" cy="430887"/>
          </a:xfrm>
          <a:prstGeom prst="rect">
            <a:avLst/>
          </a:prstGeom>
          <a:noFill/>
        </p:spPr>
        <p:txBody>
          <a:bodyPr wrap="none" rtlCol="0">
            <a:spAutoFit/>
          </a:bodyPr>
          <a:lstStyle/>
          <a:p>
            <a:r>
              <a:rPr lang="fr-FR" sz="2200" dirty="0">
                <a:latin typeface="Gellix"/>
              </a:rPr>
              <a:t>Filiation maternelle</a:t>
            </a:r>
          </a:p>
        </p:txBody>
      </p:sp>
      <p:sp>
        <p:nvSpPr>
          <p:cNvPr id="15" name="ZoneTexte 14">
            <a:extLst>
              <a:ext uri="{FF2B5EF4-FFF2-40B4-BE49-F238E27FC236}">
                <a16:creationId xmlns:a16="http://schemas.microsoft.com/office/drawing/2014/main" id="{9D9BBF70-3681-B7BE-B336-57A3979078D9}"/>
              </a:ext>
            </a:extLst>
          </p:cNvPr>
          <p:cNvSpPr txBox="1"/>
          <p:nvPr/>
        </p:nvSpPr>
        <p:spPr>
          <a:xfrm>
            <a:off x="4153160" y="5140618"/>
            <a:ext cx="2326021" cy="430887"/>
          </a:xfrm>
          <a:prstGeom prst="rect">
            <a:avLst/>
          </a:prstGeom>
          <a:noFill/>
        </p:spPr>
        <p:txBody>
          <a:bodyPr wrap="none" rtlCol="0">
            <a:spAutoFit/>
          </a:bodyPr>
          <a:lstStyle/>
          <a:p>
            <a:r>
              <a:rPr lang="fr-FR" sz="2200" dirty="0">
                <a:latin typeface="Gellix"/>
              </a:rPr>
              <a:t>Filiation paternelle</a:t>
            </a:r>
          </a:p>
        </p:txBody>
      </p:sp>
      <p:sp>
        <p:nvSpPr>
          <p:cNvPr id="17" name="Espace réservé de la date 6">
            <a:extLst>
              <a:ext uri="{FF2B5EF4-FFF2-40B4-BE49-F238E27FC236}">
                <a16:creationId xmlns:a16="http://schemas.microsoft.com/office/drawing/2014/main" id="{552D9DB6-79AA-43CF-8EC5-2EC71B3E3A5C}"/>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smtClean="0">
                <a:latin typeface="Gellix" pitchFamily="50" charset="0"/>
                <a:cs typeface="Gellix" pitchFamily="50" charset="0"/>
              </a:rPr>
              <a:pPr>
                <a:spcAft>
                  <a:spcPts val="600"/>
                </a:spcAft>
              </a:pPr>
              <a:t>15.11.2023</a:t>
            </a:fld>
            <a:endParaRPr lang="fr-CH" sz="1000" dirty="0">
              <a:latin typeface="Gellix" pitchFamily="50" charset="0"/>
              <a:cs typeface="Gellix" pitchFamily="50" charset="0"/>
            </a:endParaRPr>
          </a:p>
        </p:txBody>
      </p:sp>
    </p:spTree>
    <p:extLst>
      <p:ext uri="{BB962C8B-B14F-4D97-AF65-F5344CB8AC3E}">
        <p14:creationId xmlns:p14="http://schemas.microsoft.com/office/powerpoint/2010/main" val="8948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114905" y="-63657"/>
            <a:ext cx="9770022" cy="1330841"/>
          </a:xfrm>
        </p:spPr>
        <p:txBody>
          <a:bodyPr vert="horz" lIns="91440" tIns="45720" rIns="91440" bIns="45720" rtlCol="0" anchor="ctr">
            <a:normAutofit/>
          </a:bodyPr>
          <a:lstStyle/>
          <a:p>
            <a:r>
              <a:rPr lang="en-US" sz="3600" kern="1200" dirty="0">
                <a:solidFill>
                  <a:schemeClr val="tx1"/>
                </a:solidFill>
                <a:latin typeface="Gellix"/>
                <a:cs typeface="+mj-cs"/>
              </a:rPr>
              <a:t>PMA – ATF 148 III 384/</a:t>
            </a:r>
            <a:r>
              <a:rPr lang="en-US" sz="3600" kern="1200" dirty="0" err="1">
                <a:solidFill>
                  <a:schemeClr val="tx1"/>
                </a:solidFill>
                <a:latin typeface="Gellix"/>
                <a:cs typeface="+mj-cs"/>
              </a:rPr>
              <a:t>JdT</a:t>
            </a:r>
            <a:r>
              <a:rPr lang="en-US" sz="3600" kern="1200" dirty="0">
                <a:solidFill>
                  <a:schemeClr val="tx1"/>
                </a:solidFill>
                <a:latin typeface="Gellix"/>
                <a:cs typeface="+mj-cs"/>
              </a:rPr>
              <a:t> 2023 II 141 (d)</a:t>
            </a:r>
          </a:p>
        </p:txBody>
      </p:sp>
      <p:sp>
        <p:nvSpPr>
          <p:cNvPr id="14" name="ZoneTexte 13">
            <a:extLst>
              <a:ext uri="{FF2B5EF4-FFF2-40B4-BE49-F238E27FC236}">
                <a16:creationId xmlns:a16="http://schemas.microsoft.com/office/drawing/2014/main" id="{3531EB18-41FD-1F53-4F20-FA203A0AD34E}"/>
              </a:ext>
            </a:extLst>
          </p:cNvPr>
          <p:cNvSpPr txBox="1"/>
          <p:nvPr/>
        </p:nvSpPr>
        <p:spPr>
          <a:xfrm>
            <a:off x="114905" y="1074666"/>
            <a:ext cx="7625194" cy="5122588"/>
          </a:xfrm>
          <a:prstGeom prst="rect">
            <a:avLst/>
          </a:prstGeom>
        </p:spPr>
        <p:txBody>
          <a:bodyPr vert="horz" lIns="91440" tIns="45720" rIns="91440" bIns="45720" rtlCol="0">
            <a:noAutofit/>
          </a:bodyPr>
          <a:lstStyle/>
          <a:p>
            <a:pPr marL="57150">
              <a:lnSpc>
                <a:spcPct val="90000"/>
              </a:lnSpc>
              <a:spcAft>
                <a:spcPts val="600"/>
              </a:spcAft>
            </a:pPr>
            <a:r>
              <a:rPr lang="en-US" sz="2000" dirty="0" err="1">
                <a:latin typeface="Gellix" pitchFamily="50" charset="0"/>
                <a:cs typeface="Gellix" pitchFamily="50" charset="0"/>
              </a:rPr>
              <a:t>Mère</a:t>
            </a:r>
            <a:r>
              <a:rPr lang="en-US" sz="2000" dirty="0">
                <a:latin typeface="Gellix" pitchFamily="50" charset="0"/>
                <a:cs typeface="Gellix" pitchFamily="50" charset="0"/>
              </a:rPr>
              <a:t> </a:t>
            </a:r>
            <a:r>
              <a:rPr lang="en-US" sz="2000" dirty="0" err="1">
                <a:latin typeface="Gellix" pitchFamily="50" charset="0"/>
                <a:cs typeface="Gellix" pitchFamily="50" charset="0"/>
              </a:rPr>
              <a:t>d’intention</a:t>
            </a:r>
            <a:r>
              <a:rPr lang="en-US" sz="2000" dirty="0">
                <a:latin typeface="Gellix" pitchFamily="50" charset="0"/>
                <a:cs typeface="Gellix" pitchFamily="50" charset="0"/>
              </a:rPr>
              <a:t> :</a:t>
            </a:r>
          </a:p>
          <a:p>
            <a:pPr marL="400050" indent="-342900">
              <a:lnSpc>
                <a:spcPct val="90000"/>
              </a:lnSpc>
              <a:spcAft>
                <a:spcPts val="600"/>
              </a:spcAft>
              <a:buFont typeface="Arial" panose="020B0604020202020204" pitchFamily="34" charset="0"/>
              <a:buChar char="•"/>
            </a:pPr>
            <a:r>
              <a:rPr lang="en-US" sz="2000" dirty="0">
                <a:effectLst/>
                <a:latin typeface="Gellix" pitchFamily="50" charset="0"/>
                <a:cs typeface="Gellix" pitchFamily="50" charset="0"/>
              </a:rPr>
              <a:t>En droit </a:t>
            </a:r>
            <a:r>
              <a:rPr lang="en-US" sz="2000" dirty="0" err="1">
                <a:effectLst/>
                <a:latin typeface="Gellix" pitchFamily="50" charset="0"/>
                <a:cs typeface="Gellix" pitchFamily="50" charset="0"/>
              </a:rPr>
              <a:t>suisse</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une</a:t>
            </a:r>
            <a:r>
              <a:rPr lang="en-US" sz="2000" dirty="0">
                <a:effectLst/>
                <a:latin typeface="Gellix" pitchFamily="50" charset="0"/>
                <a:cs typeface="Gellix" pitchFamily="50" charset="0"/>
              </a:rPr>
              <a:t> reconnaissance par la </a:t>
            </a:r>
            <a:r>
              <a:rPr lang="en-US" sz="2000" dirty="0" err="1">
                <a:effectLst/>
                <a:latin typeface="Gellix" pitchFamily="50" charset="0"/>
                <a:cs typeface="Gellix" pitchFamily="50" charset="0"/>
              </a:rPr>
              <a:t>mère</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d’intention</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n’est</a:t>
            </a:r>
            <a:r>
              <a:rPr lang="en-US" sz="2000" dirty="0">
                <a:effectLst/>
                <a:latin typeface="Gellix" pitchFamily="50" charset="0"/>
                <a:cs typeface="Gellix" pitchFamily="50" charset="0"/>
              </a:rPr>
              <a:t> pas </a:t>
            </a:r>
            <a:r>
              <a:rPr lang="en-US" sz="2000" dirty="0" err="1">
                <a:effectLst/>
                <a:latin typeface="Gellix" pitchFamily="50" charset="0"/>
                <a:cs typeface="Gellix" pitchFamily="50" charset="0"/>
              </a:rPr>
              <a:t>envisageable</a:t>
            </a:r>
            <a:r>
              <a:rPr lang="en-US" sz="2000" dirty="0">
                <a:effectLst/>
                <a:latin typeface="Gellix" pitchFamily="50" charset="0"/>
                <a:cs typeface="Gellix" pitchFamily="50" charset="0"/>
              </a:rPr>
              <a:t> (art. 260 CC)</a:t>
            </a:r>
            <a:r>
              <a:rPr lang="en-US" sz="2000" dirty="0">
                <a:latin typeface="Gellix" pitchFamily="50" charset="0"/>
                <a:cs typeface="Gellix" pitchFamily="50" charset="0"/>
              </a:rPr>
              <a:t> </a:t>
            </a:r>
            <a:r>
              <a:rPr lang="en-US" sz="2000" dirty="0">
                <a:latin typeface="Gellix" pitchFamily="50" charset="0"/>
                <a:cs typeface="Gellix" pitchFamily="50" charset="0"/>
                <a:sym typeface="Wingdings" panose="05000000000000000000" pitchFamily="2" charset="2"/>
              </a:rPr>
              <a:t></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principe</a:t>
            </a:r>
            <a:r>
              <a:rPr lang="en-US" sz="2000" dirty="0">
                <a:effectLst/>
                <a:latin typeface="Gellix" pitchFamily="50" charset="0"/>
                <a:cs typeface="Gellix" pitchFamily="50" charset="0"/>
              </a:rPr>
              <a:t> </a:t>
            </a:r>
            <a:r>
              <a:rPr lang="en-US" sz="2000" i="1" dirty="0">
                <a:effectLst/>
                <a:latin typeface="Gellix" pitchFamily="50" charset="0"/>
                <a:cs typeface="Gellix" pitchFamily="50" charset="0"/>
              </a:rPr>
              <a:t>mater semper </a:t>
            </a:r>
            <a:r>
              <a:rPr lang="en-US" sz="2000" i="1" dirty="0" err="1">
                <a:effectLst/>
                <a:latin typeface="Gellix" pitchFamily="50" charset="0"/>
                <a:cs typeface="Gellix" pitchFamily="50" charset="0"/>
              </a:rPr>
              <a:t>certa</a:t>
            </a:r>
            <a:r>
              <a:rPr lang="en-US" sz="2000" i="1" dirty="0">
                <a:effectLst/>
                <a:latin typeface="Gellix" pitchFamily="50" charset="0"/>
                <a:cs typeface="Gellix" pitchFamily="50" charset="0"/>
              </a:rPr>
              <a:t> </a:t>
            </a:r>
            <a:r>
              <a:rPr lang="en-US" sz="2000" i="1" dirty="0" err="1">
                <a:effectLst/>
                <a:latin typeface="Gellix" pitchFamily="50" charset="0"/>
                <a:cs typeface="Gellix" pitchFamily="50" charset="0"/>
              </a:rPr>
              <a:t>est</a:t>
            </a:r>
            <a:r>
              <a:rPr lang="en-US" sz="2000" i="1" dirty="0">
                <a:effectLst/>
                <a:latin typeface="Gellix" pitchFamily="50" charset="0"/>
                <a:cs typeface="Gellix" pitchFamily="50" charset="0"/>
              </a:rPr>
              <a:t> </a:t>
            </a:r>
            <a:r>
              <a:rPr lang="en-US" sz="2000" dirty="0" err="1">
                <a:effectLst/>
                <a:latin typeface="Gellix" pitchFamily="50" charset="0"/>
                <a:cs typeface="Gellix" pitchFamily="50" charset="0"/>
              </a:rPr>
              <a:t>prévaut</a:t>
            </a:r>
            <a:r>
              <a:rPr lang="en-US" sz="2000" dirty="0">
                <a:effectLst/>
                <a:latin typeface="Gellix" pitchFamily="50" charset="0"/>
                <a:cs typeface="Gellix" pitchFamily="50" charset="0"/>
              </a:rPr>
              <a:t> (art. 252 al. 1 CC). </a:t>
            </a:r>
          </a:p>
          <a:p>
            <a:pPr marL="57150">
              <a:lnSpc>
                <a:spcPct val="90000"/>
              </a:lnSpc>
              <a:spcAft>
                <a:spcPts val="600"/>
              </a:spcAft>
            </a:pPr>
            <a:r>
              <a:rPr lang="en-US" sz="2000" dirty="0">
                <a:latin typeface="Gellix" pitchFamily="50" charset="0"/>
                <a:cs typeface="Gellix" pitchFamily="50" charset="0"/>
              </a:rPr>
              <a:t>Père </a:t>
            </a:r>
            <a:r>
              <a:rPr lang="en-US" sz="2000" dirty="0" err="1">
                <a:latin typeface="Gellix" pitchFamily="50" charset="0"/>
                <a:cs typeface="Gellix" pitchFamily="50" charset="0"/>
              </a:rPr>
              <a:t>d’intention</a:t>
            </a:r>
            <a:r>
              <a:rPr lang="en-US" sz="2000" dirty="0">
                <a:latin typeface="Gellix" pitchFamily="50" charset="0"/>
                <a:cs typeface="Gellix" pitchFamily="50" charset="0"/>
              </a:rPr>
              <a:t> :</a:t>
            </a:r>
            <a:endParaRPr lang="en-US" sz="2000" dirty="0">
              <a:effectLst/>
              <a:latin typeface="Gellix" pitchFamily="50" charset="0"/>
              <a:cs typeface="Gellix" pitchFamily="50" charset="0"/>
            </a:endParaRPr>
          </a:p>
          <a:p>
            <a:pPr marL="285750" indent="-228600">
              <a:lnSpc>
                <a:spcPct val="90000"/>
              </a:lnSpc>
              <a:spcAft>
                <a:spcPts val="600"/>
              </a:spcAft>
              <a:buFont typeface="Arial" panose="020B0604020202020204" pitchFamily="34" charset="0"/>
              <a:buChar char="•"/>
            </a:pPr>
            <a:r>
              <a:rPr lang="en-US" sz="2000" dirty="0">
                <a:latin typeface="Gellix" pitchFamily="50" charset="0"/>
                <a:cs typeface="Gellix" pitchFamily="50" charset="0"/>
              </a:rPr>
              <a:t>Le lien de filiation avec le </a:t>
            </a:r>
            <a:r>
              <a:rPr lang="en-US" sz="2000" dirty="0" err="1">
                <a:effectLst/>
                <a:latin typeface="Gellix" pitchFamily="50" charset="0"/>
                <a:cs typeface="Gellix" pitchFamily="50" charset="0"/>
              </a:rPr>
              <a:t>père</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d’intention</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est</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créé</a:t>
            </a:r>
            <a:r>
              <a:rPr lang="en-US" sz="2000" dirty="0">
                <a:effectLst/>
                <a:latin typeface="Gellix" pitchFamily="50" charset="0"/>
                <a:cs typeface="Gellix" pitchFamily="50" charset="0"/>
              </a:rPr>
              <a:t> </a:t>
            </a:r>
            <a:r>
              <a:rPr lang="en-US" sz="2000" i="1" dirty="0">
                <a:effectLst/>
                <a:latin typeface="Gellix" pitchFamily="50" charset="0"/>
                <a:cs typeface="Gellix" pitchFamily="50" charset="0"/>
              </a:rPr>
              <a:t>ex </a:t>
            </a:r>
            <a:r>
              <a:rPr lang="en-US" sz="2000" i="1" dirty="0" err="1">
                <a:effectLst/>
                <a:latin typeface="Gellix" pitchFamily="50" charset="0"/>
                <a:cs typeface="Gellix" pitchFamily="50" charset="0"/>
              </a:rPr>
              <a:t>lege</a:t>
            </a:r>
            <a:r>
              <a:rPr lang="en-US" sz="2000" i="1" dirty="0">
                <a:effectLst/>
                <a:latin typeface="Gellix" pitchFamily="50" charset="0"/>
                <a:cs typeface="Gellix" pitchFamily="50" charset="0"/>
              </a:rPr>
              <a:t> </a:t>
            </a:r>
            <a:r>
              <a:rPr lang="en-US" sz="2000" dirty="0" err="1">
                <a:effectLst/>
                <a:latin typeface="Gellix" pitchFamily="50" charset="0"/>
                <a:cs typeface="Gellix" pitchFamily="50" charset="0"/>
              </a:rPr>
              <a:t>dès</a:t>
            </a:r>
            <a:r>
              <a:rPr lang="en-US" sz="2000" dirty="0">
                <a:effectLst/>
                <a:latin typeface="Gellix" pitchFamily="50" charset="0"/>
                <a:cs typeface="Gellix" pitchFamily="50" charset="0"/>
              </a:rPr>
              <a:t> la naissance </a:t>
            </a:r>
            <a:r>
              <a:rPr lang="en-US" sz="2000" dirty="0" err="1">
                <a:effectLst/>
                <a:latin typeface="Gellix" pitchFamily="50" charset="0"/>
                <a:cs typeface="Gellix" pitchFamily="50" charset="0"/>
              </a:rPr>
              <a:t>en</a:t>
            </a:r>
            <a:r>
              <a:rPr lang="en-US" sz="2000" dirty="0">
                <a:effectLst/>
                <a:latin typeface="Gellix" pitchFamily="50" charset="0"/>
                <a:cs typeface="Gellix" pitchFamily="50" charset="0"/>
              </a:rPr>
              <a:t> raison du </a:t>
            </a:r>
            <a:r>
              <a:rPr lang="en-US" sz="2000" dirty="0" err="1">
                <a:effectLst/>
                <a:latin typeface="Gellix" pitchFamily="50" charset="0"/>
                <a:cs typeface="Gellix" pitchFamily="50" charset="0"/>
              </a:rPr>
              <a:t>contrat</a:t>
            </a:r>
            <a:r>
              <a:rPr lang="en-US" sz="2000" dirty="0">
                <a:effectLst/>
                <a:latin typeface="Gellix" pitchFamily="50" charset="0"/>
                <a:cs typeface="Gellix" pitchFamily="50" charset="0"/>
              </a:rPr>
              <a:t> de GPA. </a:t>
            </a:r>
          </a:p>
          <a:p>
            <a:pPr marL="285750" indent="-228600">
              <a:lnSpc>
                <a:spcPct val="90000"/>
              </a:lnSpc>
              <a:spcAft>
                <a:spcPts val="600"/>
              </a:spcAft>
              <a:buFont typeface="Arial" panose="020B0604020202020204" pitchFamily="34" charset="0"/>
              <a:buChar char="•"/>
            </a:pPr>
            <a:r>
              <a:rPr lang="en-US" sz="2000" dirty="0">
                <a:effectLst/>
                <a:latin typeface="Gellix" pitchFamily="50" charset="0"/>
                <a:cs typeface="Gellix" pitchFamily="50" charset="0"/>
              </a:rPr>
              <a:t>Le </a:t>
            </a:r>
            <a:r>
              <a:rPr lang="en-US" sz="2000" dirty="0" err="1">
                <a:effectLst/>
                <a:latin typeface="Gellix" pitchFamily="50" charset="0"/>
                <a:cs typeface="Gellix" pitchFamily="50" charset="0"/>
              </a:rPr>
              <a:t>contrat</a:t>
            </a:r>
            <a:r>
              <a:rPr lang="en-US" sz="2000" dirty="0">
                <a:effectLst/>
                <a:latin typeface="Gellix" pitchFamily="50" charset="0"/>
                <a:cs typeface="Gellix" pitchFamily="50" charset="0"/>
              </a:rPr>
              <a:t>  de GPA a </a:t>
            </a:r>
            <a:r>
              <a:rPr lang="en-US" sz="2000" dirty="0" err="1">
                <a:effectLst/>
                <a:latin typeface="Gellix" pitchFamily="50" charset="0"/>
                <a:cs typeface="Gellix" pitchFamily="50" charset="0"/>
              </a:rPr>
              <a:t>été</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conclu</a:t>
            </a:r>
            <a:r>
              <a:rPr lang="en-US" sz="2000" dirty="0">
                <a:effectLst/>
                <a:latin typeface="Gellix" pitchFamily="50" charset="0"/>
                <a:cs typeface="Gellix" pitchFamily="50" charset="0"/>
              </a:rPr>
              <a:t> par le </a:t>
            </a:r>
            <a:r>
              <a:rPr lang="en-US" sz="2000" dirty="0" err="1">
                <a:effectLst/>
                <a:latin typeface="Gellix" pitchFamily="50" charset="0"/>
                <a:cs typeface="Gellix" pitchFamily="50" charset="0"/>
              </a:rPr>
              <a:t>biais</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d’une</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représentation</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en</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Géorgie</a:t>
            </a:r>
            <a:r>
              <a:rPr lang="en-US" sz="2000" dirty="0">
                <a:effectLst/>
                <a:latin typeface="Gellix" pitchFamily="50" charset="0"/>
                <a:cs typeface="Gellix" pitchFamily="50" charset="0"/>
              </a:rPr>
              <a:t>.</a:t>
            </a:r>
          </a:p>
          <a:p>
            <a:pPr marL="285750" indent="-228600">
              <a:lnSpc>
                <a:spcPct val="90000"/>
              </a:lnSpc>
              <a:spcAft>
                <a:spcPts val="600"/>
              </a:spcAft>
              <a:buFont typeface="Arial" panose="020B0604020202020204" pitchFamily="34" charset="0"/>
              <a:buChar char="•"/>
            </a:pPr>
            <a:r>
              <a:rPr lang="en-US" sz="2000" dirty="0">
                <a:latin typeface="Gellix" pitchFamily="50" charset="0"/>
                <a:cs typeface="Gellix" pitchFamily="50" charset="0"/>
              </a:rPr>
              <a:t>En Suisse</a:t>
            </a:r>
            <a:r>
              <a:rPr lang="en-US" sz="2000" dirty="0">
                <a:effectLst/>
                <a:latin typeface="Gellix" pitchFamily="50" charset="0"/>
                <a:cs typeface="Gellix" pitchFamily="50" charset="0"/>
              </a:rPr>
              <a:t>, la reconnaissance </a:t>
            </a:r>
            <a:r>
              <a:rPr lang="en-US" sz="2000" dirty="0" err="1">
                <a:effectLst/>
                <a:latin typeface="Gellix" pitchFamily="50" charset="0"/>
                <a:cs typeface="Gellix" pitchFamily="50" charset="0"/>
              </a:rPr>
              <a:t>d’un·e</a:t>
            </a:r>
            <a:r>
              <a:rPr lang="en-US" sz="2000" dirty="0">
                <a:effectLst/>
                <a:latin typeface="Gellix" pitchFamily="50" charset="0"/>
                <a:cs typeface="Gellix" pitchFamily="50" charset="0"/>
              </a:rPr>
              <a:t> enfant </a:t>
            </a:r>
            <a:r>
              <a:rPr lang="en-US" sz="2000" dirty="0" err="1">
                <a:effectLst/>
                <a:latin typeface="Gellix" pitchFamily="50" charset="0"/>
                <a:cs typeface="Gellix" pitchFamily="50" charset="0"/>
              </a:rPr>
              <a:t>est</a:t>
            </a:r>
            <a:r>
              <a:rPr lang="en-US" sz="2000" dirty="0">
                <a:effectLst/>
                <a:latin typeface="Gellix" pitchFamily="50" charset="0"/>
                <a:cs typeface="Gellix" pitchFamily="50" charset="0"/>
              </a:rPr>
              <a:t> un droit </a:t>
            </a:r>
            <a:r>
              <a:rPr lang="en-US" sz="2000" dirty="0" err="1">
                <a:effectLst/>
                <a:latin typeface="Gellix" pitchFamily="50" charset="0"/>
                <a:cs typeface="Gellix" pitchFamily="50" charset="0"/>
              </a:rPr>
              <a:t>strictement</a:t>
            </a:r>
            <a:r>
              <a:rPr lang="en-US" sz="2000" dirty="0">
                <a:effectLst/>
                <a:latin typeface="Gellix" pitchFamily="50" charset="0"/>
                <a:cs typeface="Gellix" pitchFamily="50" charset="0"/>
              </a:rPr>
              <a:t> personnel non </a:t>
            </a:r>
            <a:r>
              <a:rPr lang="en-US" sz="2000" dirty="0" err="1">
                <a:effectLst/>
                <a:latin typeface="Gellix" pitchFamily="50" charset="0"/>
                <a:cs typeface="Gellix" pitchFamily="50" charset="0"/>
              </a:rPr>
              <a:t>sujet</a:t>
            </a:r>
            <a:r>
              <a:rPr lang="en-US" sz="2000" dirty="0">
                <a:effectLst/>
                <a:latin typeface="Gellix" pitchFamily="50" charset="0"/>
                <a:cs typeface="Gellix" pitchFamily="50" charset="0"/>
              </a:rPr>
              <a:t> à </a:t>
            </a:r>
            <a:r>
              <a:rPr lang="en-US" sz="2000" dirty="0" err="1">
                <a:effectLst/>
                <a:latin typeface="Gellix" pitchFamily="50" charset="0"/>
                <a:cs typeface="Gellix" pitchFamily="50" charset="0"/>
              </a:rPr>
              <a:t>représentation</a:t>
            </a:r>
            <a:r>
              <a:rPr lang="en-US" sz="2000" dirty="0">
                <a:effectLst/>
                <a:latin typeface="Gellix" pitchFamily="50" charset="0"/>
                <a:cs typeface="Gellix" pitchFamily="50" charset="0"/>
              </a:rPr>
              <a:t> et </a:t>
            </a:r>
            <a:r>
              <a:rPr lang="en-US" sz="2000" dirty="0">
                <a:latin typeface="Gellix" pitchFamily="50" charset="0"/>
                <a:cs typeface="Gellix" pitchFamily="50" charset="0"/>
              </a:rPr>
              <a:t>se fait</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devant</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l’officier∙ère</a:t>
            </a:r>
            <a:r>
              <a:rPr lang="en-US" sz="2000" dirty="0">
                <a:effectLst/>
                <a:latin typeface="Gellix" pitchFamily="50" charset="0"/>
                <a:cs typeface="Gellix" pitchFamily="50" charset="0"/>
              </a:rPr>
              <a:t> de </a:t>
            </a:r>
            <a:r>
              <a:rPr lang="en-US" sz="2000" dirty="0" err="1">
                <a:effectLst/>
                <a:latin typeface="Gellix" pitchFamily="50" charset="0"/>
                <a:cs typeface="Gellix" pitchFamily="50" charset="0"/>
              </a:rPr>
              <a:t>l’état</a:t>
            </a:r>
            <a:r>
              <a:rPr lang="en-US" sz="2000" dirty="0">
                <a:effectLst/>
                <a:latin typeface="Gellix" pitchFamily="50" charset="0"/>
                <a:cs typeface="Gellix" pitchFamily="50" charset="0"/>
              </a:rPr>
              <a:t> civil. </a:t>
            </a:r>
          </a:p>
          <a:p>
            <a:pPr marL="285750" indent="-228600">
              <a:lnSpc>
                <a:spcPct val="90000"/>
              </a:lnSpc>
              <a:spcAft>
                <a:spcPts val="600"/>
              </a:spcAft>
              <a:buFont typeface="Arial" panose="020B0604020202020204" pitchFamily="34" charset="0"/>
              <a:buChar char="•"/>
            </a:pPr>
            <a:r>
              <a:rPr lang="en-US" sz="2000" dirty="0">
                <a:effectLst/>
                <a:latin typeface="Gellix" pitchFamily="50" charset="0"/>
                <a:cs typeface="Gellix" pitchFamily="50" charset="0"/>
              </a:rPr>
              <a:t>Le </a:t>
            </a:r>
            <a:r>
              <a:rPr lang="en-US" sz="2000" dirty="0" err="1">
                <a:effectLst/>
                <a:latin typeface="Gellix" pitchFamily="50" charset="0"/>
                <a:cs typeface="Gellix" pitchFamily="50" charset="0"/>
              </a:rPr>
              <a:t>contrat</a:t>
            </a:r>
            <a:r>
              <a:rPr lang="en-US" sz="2000" dirty="0">
                <a:effectLst/>
                <a:latin typeface="Gellix" pitchFamily="50" charset="0"/>
                <a:cs typeface="Gellix" pitchFamily="50" charset="0"/>
              </a:rPr>
              <a:t> ne </a:t>
            </a:r>
            <a:r>
              <a:rPr lang="en-US" sz="2000" dirty="0" err="1">
                <a:effectLst/>
                <a:latin typeface="Gellix" pitchFamily="50" charset="0"/>
                <a:cs typeface="Gellix" pitchFamily="50" charset="0"/>
              </a:rPr>
              <a:t>peut</a:t>
            </a:r>
            <a:r>
              <a:rPr lang="en-US" sz="2000" dirty="0">
                <a:effectLst/>
                <a:latin typeface="Gellix" pitchFamily="50" charset="0"/>
                <a:cs typeface="Gellix" pitchFamily="50" charset="0"/>
              </a:rPr>
              <a:t> </a:t>
            </a:r>
            <a:r>
              <a:rPr lang="en-US" sz="2000" dirty="0">
                <a:latin typeface="Gellix" pitchFamily="50" charset="0"/>
                <a:cs typeface="Gellix" pitchFamily="50" charset="0"/>
              </a:rPr>
              <a:t>pas </a:t>
            </a:r>
            <a:r>
              <a:rPr lang="en-US" sz="2000" dirty="0" err="1">
                <a:latin typeface="Gellix" pitchFamily="50" charset="0"/>
                <a:cs typeface="Gellix" pitchFamily="50" charset="0"/>
              </a:rPr>
              <a:t>d’emblée</a:t>
            </a:r>
            <a:r>
              <a:rPr lang="en-US" sz="2000" dirty="0">
                <a:latin typeface="Gellix" pitchFamily="50" charset="0"/>
                <a:cs typeface="Gellix" pitchFamily="50" charset="0"/>
              </a:rPr>
              <a:t> </a:t>
            </a:r>
            <a:r>
              <a:rPr lang="en-US" sz="2000" dirty="0" err="1">
                <a:latin typeface="Gellix" pitchFamily="50" charset="0"/>
                <a:cs typeface="Gellix" pitchFamily="50" charset="0"/>
              </a:rPr>
              <a:t>constituer</a:t>
            </a:r>
            <a:r>
              <a:rPr lang="en-US" sz="2000" dirty="0">
                <a:latin typeface="Gellix" pitchFamily="50" charset="0"/>
                <a:cs typeface="Gellix" pitchFamily="50" charset="0"/>
              </a:rPr>
              <a:t> </a:t>
            </a:r>
            <a:r>
              <a:rPr lang="en-US" sz="2000" dirty="0" err="1">
                <a:effectLst/>
                <a:latin typeface="Gellix" pitchFamily="50" charset="0"/>
                <a:cs typeface="Gellix" pitchFamily="50" charset="0"/>
              </a:rPr>
              <a:t>une</a:t>
            </a:r>
            <a:r>
              <a:rPr lang="en-US" sz="2000" dirty="0">
                <a:effectLst/>
                <a:latin typeface="Gellix" pitchFamily="50" charset="0"/>
                <a:cs typeface="Gellix" pitchFamily="50" charset="0"/>
              </a:rPr>
              <a:t> reconnaissance de </a:t>
            </a:r>
            <a:r>
              <a:rPr lang="en-US" sz="2000" dirty="0" err="1">
                <a:effectLst/>
                <a:latin typeface="Gellix" pitchFamily="50" charset="0"/>
                <a:cs typeface="Gellix" pitchFamily="50" charset="0"/>
              </a:rPr>
              <a:t>paternité</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valable</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en</a:t>
            </a:r>
            <a:r>
              <a:rPr lang="en-US" sz="2000" dirty="0">
                <a:effectLst/>
                <a:latin typeface="Gellix" pitchFamily="50" charset="0"/>
                <a:cs typeface="Gellix" pitchFamily="50" charset="0"/>
              </a:rPr>
              <a:t> droit </a:t>
            </a:r>
            <a:r>
              <a:rPr lang="en-US" sz="2000" dirty="0" err="1">
                <a:effectLst/>
                <a:latin typeface="Gellix" pitchFamily="50" charset="0"/>
                <a:cs typeface="Gellix" pitchFamily="50" charset="0"/>
              </a:rPr>
              <a:t>suisse</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mais</a:t>
            </a:r>
            <a:r>
              <a:rPr lang="en-US" sz="2000" dirty="0">
                <a:effectLst/>
                <a:latin typeface="Gellix" pitchFamily="50" charset="0"/>
                <a:cs typeface="Gellix" pitchFamily="50" charset="0"/>
              </a:rPr>
              <a:t> le </a:t>
            </a:r>
            <a:r>
              <a:rPr lang="en-US" sz="2000" dirty="0" err="1">
                <a:effectLst/>
                <a:latin typeface="Gellix" pitchFamily="50" charset="0"/>
                <a:cs typeface="Gellix" pitchFamily="50" charset="0"/>
              </a:rPr>
              <a:t>père</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d’intention</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peut</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effectuer</a:t>
            </a:r>
            <a:r>
              <a:rPr lang="en-US" sz="2000" dirty="0">
                <a:effectLst/>
                <a:latin typeface="Gellix" pitchFamily="50" charset="0"/>
                <a:cs typeface="Gellix" pitchFamily="50" charset="0"/>
              </a:rPr>
              <a:t> </a:t>
            </a:r>
            <a:r>
              <a:rPr lang="en-US" sz="2000" dirty="0" err="1">
                <a:effectLst/>
                <a:latin typeface="Gellix" pitchFamily="50" charset="0"/>
                <a:cs typeface="Gellix" pitchFamily="50" charset="0"/>
              </a:rPr>
              <a:t>une</a:t>
            </a:r>
            <a:r>
              <a:rPr lang="en-US" sz="2000" dirty="0">
                <a:effectLst/>
                <a:latin typeface="Gellix" pitchFamily="50" charset="0"/>
                <a:cs typeface="Gellix" pitchFamily="50" charset="0"/>
              </a:rPr>
              <a:t> reconnaissance </a:t>
            </a:r>
            <a:r>
              <a:rPr lang="en-US" sz="2000" dirty="0" err="1">
                <a:effectLst/>
                <a:latin typeface="Gellix" pitchFamily="50" charset="0"/>
                <a:cs typeface="Gellix" pitchFamily="50" charset="0"/>
              </a:rPr>
              <a:t>en</a:t>
            </a:r>
            <a:r>
              <a:rPr lang="en-US" sz="2000" dirty="0">
                <a:effectLst/>
                <a:latin typeface="Gellix" pitchFamily="50" charset="0"/>
                <a:cs typeface="Gellix" pitchFamily="50" charset="0"/>
              </a:rPr>
              <a:t> Suisse.</a:t>
            </a:r>
            <a:endParaRPr lang="en-US" sz="2000" dirty="0">
              <a:latin typeface="Gellix" pitchFamily="50" charset="0"/>
              <a:cs typeface="Gellix" pitchFamily="50" charset="0"/>
            </a:endParaRPr>
          </a:p>
        </p:txBody>
      </p:sp>
      <p:sp>
        <p:nvSpPr>
          <p:cNvPr id="71" name="Freeform: Shape 70">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Image 2" descr="Une image contenant cercle, clipart, dessin humoristique, Graphique&#10;&#10;Description générée automatiquement">
            <a:extLst>
              <a:ext uri="{FF2B5EF4-FFF2-40B4-BE49-F238E27FC236}">
                <a16:creationId xmlns:a16="http://schemas.microsoft.com/office/drawing/2014/main" id="{5EA7C3A1-449C-282E-2656-7CF0C2D7C5B0}"/>
              </a:ext>
            </a:extLst>
          </p:cNvPr>
          <p:cNvPicPr>
            <a:picLocks noChangeAspect="1"/>
          </p:cNvPicPr>
          <p:nvPr/>
        </p:nvPicPr>
        <p:blipFill rotWithShape="1">
          <a:blip r:embed="rId3">
            <a:extLst>
              <a:ext uri="{28A0092B-C50C-407E-A947-70E740481C1C}">
                <a14:useLocalDpi xmlns:a14="http://schemas.microsoft.com/office/drawing/2010/main" val="0"/>
              </a:ext>
            </a:extLst>
          </a:blip>
          <a:srcRect l="22457" r="18859" b="-496"/>
          <a:stretch/>
        </p:blipFill>
        <p:spPr>
          <a:xfrm>
            <a:off x="7891362" y="2456719"/>
            <a:ext cx="3482910" cy="3186227"/>
          </a:xfrm>
          <a:prstGeom prst="rect">
            <a:avLst/>
          </a:prstGeom>
        </p:spPr>
      </p:pic>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C42488C5-E247-4D5C-8A4C-450EEBC42D06}" type="slidenum">
              <a:rPr lang="en-US" sz="1000">
                <a:latin typeface="Gellix" pitchFamily="50" charset="0"/>
                <a:cs typeface="Gellix" pitchFamily="50" charset="0"/>
              </a:rPr>
              <a:pPr>
                <a:spcAft>
                  <a:spcPts val="600"/>
                </a:spcAft>
              </a:pPr>
              <a:t>8</a:t>
            </a:fld>
            <a:endParaRPr lang="en-US" sz="1000">
              <a:latin typeface="Gellix" pitchFamily="50" charset="0"/>
              <a:cs typeface="Gellix" pitchFamily="50" charset="0"/>
            </a:endParaRPr>
          </a:p>
        </p:txBody>
      </p:sp>
      <p:sp>
        <p:nvSpPr>
          <p:cNvPr id="73"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sp>
        <p:nvSpPr>
          <p:cNvPr id="13" name="Espace réservé de la date 6">
            <a:extLst>
              <a:ext uri="{FF2B5EF4-FFF2-40B4-BE49-F238E27FC236}">
                <a16:creationId xmlns:a16="http://schemas.microsoft.com/office/drawing/2014/main" id="{2ED674DB-DF9B-4EC5-AE93-CA5CE5D47C19}"/>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smtClean="0">
                <a:latin typeface="Gellix" pitchFamily="50" charset="0"/>
                <a:cs typeface="Gellix" pitchFamily="50" charset="0"/>
              </a:rPr>
              <a:pPr>
                <a:spcAft>
                  <a:spcPts val="600"/>
                </a:spcAft>
              </a:pPr>
              <a:t>15.11.2023</a:t>
            </a:fld>
            <a:endParaRPr lang="fr-CH" sz="1000" dirty="0">
              <a:latin typeface="Gellix" pitchFamily="50" charset="0"/>
              <a:cs typeface="Gellix" pitchFamily="50" charset="0"/>
            </a:endParaRPr>
          </a:p>
        </p:txBody>
      </p:sp>
    </p:spTree>
    <p:extLst>
      <p:ext uri="{BB962C8B-B14F-4D97-AF65-F5344CB8AC3E}">
        <p14:creationId xmlns:p14="http://schemas.microsoft.com/office/powerpoint/2010/main" val="76964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re 4">
            <a:extLst>
              <a:ext uri="{FF2B5EF4-FFF2-40B4-BE49-F238E27FC236}">
                <a16:creationId xmlns:a16="http://schemas.microsoft.com/office/drawing/2014/main" id="{5FEB61E1-869F-4E8B-A1AE-0E74F0C2A700}"/>
              </a:ext>
            </a:extLst>
          </p:cNvPr>
          <p:cNvSpPr>
            <a:spLocks noGrp="1"/>
          </p:cNvSpPr>
          <p:nvPr>
            <p:ph type="title"/>
          </p:nvPr>
        </p:nvSpPr>
        <p:spPr>
          <a:xfrm>
            <a:off x="-5577" y="-118725"/>
            <a:ext cx="10792155" cy="1330841"/>
          </a:xfrm>
        </p:spPr>
        <p:txBody>
          <a:bodyPr>
            <a:normAutofit/>
          </a:bodyPr>
          <a:lstStyle/>
          <a:p>
            <a:r>
              <a:rPr lang="fr-CH" sz="3600" dirty="0"/>
              <a:t>Contributions d’entretien – TF 5A_77/2022* (f)</a:t>
            </a:r>
          </a:p>
        </p:txBody>
      </p:sp>
      <p:sp>
        <p:nvSpPr>
          <p:cNvPr id="6" name="Espace réservé du contenu 5">
            <a:extLst>
              <a:ext uri="{FF2B5EF4-FFF2-40B4-BE49-F238E27FC236}">
                <a16:creationId xmlns:a16="http://schemas.microsoft.com/office/drawing/2014/main" id="{989D2D48-6A30-4E3A-B0E0-54A519FD2C92}"/>
              </a:ext>
            </a:extLst>
          </p:cNvPr>
          <p:cNvSpPr>
            <a:spLocks noGrp="1"/>
          </p:cNvSpPr>
          <p:nvPr>
            <p:ph idx="1"/>
          </p:nvPr>
        </p:nvSpPr>
        <p:spPr>
          <a:xfrm>
            <a:off x="158839" y="1006402"/>
            <a:ext cx="7486774" cy="5213423"/>
          </a:xfrm>
        </p:spPr>
        <p:txBody>
          <a:bodyPr>
            <a:noAutofit/>
          </a:bodyPr>
          <a:lstStyle/>
          <a:p>
            <a:pPr marL="0" indent="0">
              <a:buNone/>
            </a:pPr>
            <a:r>
              <a:rPr lang="fr-CH" sz="2100" b="0" dirty="0">
                <a:latin typeface="Gellix"/>
                <a:ea typeface="Calibri" panose="020F0502020204030204" pitchFamily="34" charset="0"/>
                <a:cs typeface="Arial" panose="020B0604020202020204" pitchFamily="34" charset="0"/>
              </a:rPr>
              <a:t>E</a:t>
            </a:r>
            <a:r>
              <a:rPr lang="fr-CH" sz="2100" b="0" dirty="0">
                <a:effectLst/>
                <a:latin typeface="Gellix"/>
                <a:ea typeface="Calibri" panose="020F0502020204030204" pitchFamily="34" charset="0"/>
                <a:cs typeface="Arial" panose="020B0604020202020204" pitchFamily="34" charset="0"/>
              </a:rPr>
              <a:t>ntretien de l’enfant  </a:t>
            </a:r>
            <a:r>
              <a:rPr lang="fr-CH" sz="2100" b="0" dirty="0" err="1">
                <a:effectLst/>
                <a:latin typeface="Gellix"/>
                <a:ea typeface="Calibri" panose="020F0502020204030204" pitchFamily="34" charset="0"/>
                <a:cs typeface="Arial" panose="020B0604020202020204" pitchFamily="34" charset="0"/>
              </a:rPr>
              <a:t>mineur·e</a:t>
            </a:r>
            <a:r>
              <a:rPr lang="fr-CH" sz="2100" b="0" dirty="0">
                <a:effectLst/>
                <a:latin typeface="Gellix"/>
                <a:ea typeface="Calibri" panose="020F0502020204030204" pitchFamily="34" charset="0"/>
                <a:cs typeface="Arial" panose="020B0604020202020204" pitchFamily="34" charset="0"/>
              </a:rPr>
              <a:t> – sort de l’allocation pour impotent :</a:t>
            </a:r>
          </a:p>
          <a:p>
            <a:r>
              <a:rPr lang="fr-CH" sz="2100" b="0" dirty="0">
                <a:effectLst/>
                <a:latin typeface="Gellix"/>
                <a:ea typeface="Calibri" panose="020F0502020204030204" pitchFamily="34" charset="0"/>
                <a:cs typeface="Arial" panose="020B0604020202020204" pitchFamily="34" charset="0"/>
              </a:rPr>
              <a:t>Elle ne doit pas être déduite de la contribution de prise en charge (art. 285 al. 2 CC).</a:t>
            </a:r>
          </a:p>
          <a:p>
            <a:r>
              <a:rPr lang="fr-CH" sz="2100" b="0" dirty="0">
                <a:effectLst/>
                <a:latin typeface="Gellix"/>
                <a:ea typeface="Calibri" panose="020F0502020204030204" pitchFamily="34" charset="0"/>
                <a:cs typeface="Arial" panose="020B0604020202020204" pitchFamily="34" charset="0"/>
              </a:rPr>
              <a:t>Elle ne doit pas non plus être imputée sur les frais de garde externe de l’enfant dans le calcul de ses coûts directs. </a:t>
            </a:r>
            <a:endParaRPr lang="fr-FR" sz="2100" b="0" dirty="0">
              <a:latin typeface="Gellix"/>
              <a:ea typeface="Calibri" panose="020F0502020204030204" pitchFamily="34" charset="0"/>
              <a:cs typeface="Arial" panose="020B0604020202020204" pitchFamily="34" charset="0"/>
            </a:endParaRPr>
          </a:p>
          <a:p>
            <a:r>
              <a:rPr lang="fr-FR" sz="2100" b="0" dirty="0">
                <a:latin typeface="Gellix"/>
                <a:ea typeface="Calibri" panose="020F0502020204030204" pitchFamily="34" charset="0"/>
                <a:cs typeface="Arial" panose="020B0604020202020204" pitchFamily="34" charset="0"/>
              </a:rPr>
              <a:t>Elle représente une indemnisation forfaitaire des dépenses liées au handicap ; elle ne constitue ainsi pas un revenu relevant du droit de la famille mais la contrepartie de frais (abstraits), qui ne doit pas être prise en compte dans le calcul des contributions d'entretien. </a:t>
            </a:r>
          </a:p>
          <a:p>
            <a:r>
              <a:rPr lang="fr-FR" sz="2100" b="0" dirty="0">
                <a:latin typeface="Gellix"/>
                <a:ea typeface="Calibri" panose="020F0502020204030204" pitchFamily="34" charset="0"/>
                <a:cs typeface="Arial" panose="020B0604020202020204" pitchFamily="34" charset="0"/>
              </a:rPr>
              <a:t>Les </a:t>
            </a:r>
            <a:r>
              <a:rPr lang="fr-FR" sz="2100" b="0" dirty="0">
                <a:effectLst/>
                <a:latin typeface="Gellix"/>
                <a:ea typeface="Calibri" panose="020F0502020204030204" pitchFamily="34" charset="0"/>
                <a:cs typeface="Arial" panose="020B0604020202020204" pitchFamily="34" charset="0"/>
              </a:rPr>
              <a:t>dépenses supplémentaires dues au handicap ne se produisent pas seulement pendant les heures d’activité professionnelle – contrairement à ce qui prévaut pour la contribution de prise en charge. </a:t>
            </a:r>
            <a:endParaRPr lang="fr-CH" sz="2100" b="0" dirty="0">
              <a:effectLst/>
              <a:latin typeface="Gellix"/>
              <a:ea typeface="Calibri" panose="020F050202020403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Espace réservé de la date 6">
            <a:extLst>
              <a:ext uri="{FF2B5EF4-FFF2-40B4-BE49-F238E27FC236}">
                <a16:creationId xmlns:a16="http://schemas.microsoft.com/office/drawing/2014/main" id="{DE24E83F-5480-4204-9705-710D8F5F055C}"/>
              </a:ext>
            </a:extLst>
          </p:cNvPr>
          <p:cNvSpPr>
            <a:spLocks noGrp="1"/>
          </p:cNvSpPr>
          <p:nvPr>
            <p:ph type="dt" sz="half" idx="2"/>
          </p:nvPr>
        </p:nvSpPr>
        <p:spPr>
          <a:xfrm>
            <a:off x="838200" y="6356350"/>
            <a:ext cx="2743200" cy="365125"/>
          </a:xfrm>
        </p:spPr>
        <p:txBody>
          <a:bodyPr>
            <a:normAutofit/>
          </a:bodyPr>
          <a:lstStyle/>
          <a:p>
            <a:pPr>
              <a:spcAft>
                <a:spcPts val="600"/>
              </a:spcAft>
            </a:pPr>
            <a:fld id="{1563BB9E-A790-41D3-9B57-583D593184CB}" type="datetime1">
              <a:rPr lang="fr-CH" sz="1000">
                <a:latin typeface="Gellix" pitchFamily="50" charset="0"/>
                <a:cs typeface="Gellix" pitchFamily="50" charset="0"/>
              </a:rPr>
              <a:pPr>
                <a:spcAft>
                  <a:spcPts val="600"/>
                </a:spcAft>
              </a:pPr>
              <a:t>15.11.2023</a:t>
            </a:fld>
            <a:endParaRPr lang="fr-CH" sz="1000" dirty="0">
              <a:latin typeface="Gellix" pitchFamily="50" charset="0"/>
              <a:cs typeface="Gellix" pitchFamily="50" charset="0"/>
            </a:endParaRPr>
          </a:p>
        </p:txBody>
      </p:sp>
      <p:sp>
        <p:nvSpPr>
          <p:cNvPr id="9" name="Espace réservé du numéro de diapositive 8">
            <a:extLst>
              <a:ext uri="{FF2B5EF4-FFF2-40B4-BE49-F238E27FC236}">
                <a16:creationId xmlns:a16="http://schemas.microsoft.com/office/drawing/2014/main" id="{F41565DD-7CE0-41F8-B41C-B1DE7C4ED523}"/>
              </a:ext>
            </a:extLst>
          </p:cNvPr>
          <p:cNvSpPr>
            <a:spLocks noGrp="1"/>
          </p:cNvSpPr>
          <p:nvPr>
            <p:ph type="sldNum" sz="quarter" idx="4"/>
          </p:nvPr>
        </p:nvSpPr>
        <p:spPr>
          <a:xfrm>
            <a:off x="8610600" y="6356350"/>
            <a:ext cx="2743200" cy="365125"/>
          </a:xfrm>
        </p:spPr>
        <p:txBody>
          <a:bodyPr>
            <a:normAutofit/>
          </a:bodyPr>
          <a:lstStyle/>
          <a:p>
            <a:pPr>
              <a:spcAft>
                <a:spcPts val="600"/>
              </a:spcAft>
            </a:pPr>
            <a:fld id="{C42488C5-E247-4D5C-8A4C-450EEBC42D06}" type="slidenum">
              <a:rPr lang="fr-CH" sz="1000">
                <a:latin typeface="Gellix" pitchFamily="50" charset="0"/>
                <a:cs typeface="Gellix" pitchFamily="50" charset="0"/>
              </a:rPr>
              <a:pPr>
                <a:spcAft>
                  <a:spcPts val="600"/>
                </a:spcAft>
              </a:pPr>
              <a:t>9</a:t>
            </a:fld>
            <a:endParaRPr lang="fr-CH" sz="1000" dirty="0">
              <a:latin typeface="Gellix" pitchFamily="50" charset="0"/>
              <a:cs typeface="Gellix" pitchFamily="50" charset="0"/>
            </a:endParaRPr>
          </a:p>
        </p:txBody>
      </p:sp>
      <p:sp>
        <p:nvSpPr>
          <p:cNvPr id="80"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a:extLst>
              <a:ext uri="{FF2B5EF4-FFF2-40B4-BE49-F238E27FC236}">
                <a16:creationId xmlns:a16="http://schemas.microsoft.com/office/drawing/2014/main" id="{A0FD1644-EF08-2482-FE19-B329CD89B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5" y="6333779"/>
            <a:ext cx="893810" cy="365126"/>
          </a:xfrm>
          <a:prstGeom prst="rect">
            <a:avLst/>
          </a:prstGeom>
        </p:spPr>
      </p:pic>
      <p:pic>
        <p:nvPicPr>
          <p:cNvPr id="11" name="Image 10">
            <a:extLst>
              <a:ext uri="{FF2B5EF4-FFF2-40B4-BE49-F238E27FC236}">
                <a16:creationId xmlns:a16="http://schemas.microsoft.com/office/drawing/2014/main" id="{38C170A0-18B8-A315-FD7A-9F439482E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19" y="6312265"/>
            <a:ext cx="329738" cy="386640"/>
          </a:xfrm>
          <a:prstGeom prst="rect">
            <a:avLst/>
          </a:prstGeom>
        </p:spPr>
      </p:pic>
      <p:pic>
        <p:nvPicPr>
          <p:cNvPr id="21" name="Image 20" descr="Une image contenant roue, garçon, habits, dessin humoristique&#10;&#10;Description générée automatiquement">
            <a:extLst>
              <a:ext uri="{FF2B5EF4-FFF2-40B4-BE49-F238E27FC236}">
                <a16:creationId xmlns:a16="http://schemas.microsoft.com/office/drawing/2014/main" id="{1AE2D627-A232-3A62-9677-24CD7B21E4B7}"/>
              </a:ext>
            </a:extLst>
          </p:cNvPr>
          <p:cNvPicPr>
            <a:picLocks noChangeAspect="1"/>
          </p:cNvPicPr>
          <p:nvPr/>
        </p:nvPicPr>
        <p:blipFill rotWithShape="1">
          <a:blip r:embed="rId5">
            <a:extLst>
              <a:ext uri="{28A0092B-C50C-407E-A947-70E740481C1C}">
                <a14:useLocalDpi xmlns:a14="http://schemas.microsoft.com/office/drawing/2010/main" val="0"/>
              </a:ext>
            </a:extLst>
          </a:blip>
          <a:srcRect l="33125" b="-2631"/>
          <a:stretch/>
        </p:blipFill>
        <p:spPr>
          <a:xfrm>
            <a:off x="7847895" y="2658359"/>
            <a:ext cx="3505905" cy="2875169"/>
          </a:xfrm>
          <a:prstGeom prst="rect">
            <a:avLst/>
          </a:prstGeom>
        </p:spPr>
      </p:pic>
    </p:spTree>
    <p:extLst>
      <p:ext uri="{BB962C8B-B14F-4D97-AF65-F5344CB8AC3E}">
        <p14:creationId xmlns:p14="http://schemas.microsoft.com/office/powerpoint/2010/main" val="2048560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1327</Words>
  <Application>Microsoft Office PowerPoint</Application>
  <PresentationFormat>Grand écran</PresentationFormat>
  <Paragraphs>113</Paragraphs>
  <Slides>12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Gellix</vt:lpstr>
      <vt:lpstr>Wingdings</vt:lpstr>
      <vt:lpstr>Thème Office</vt:lpstr>
      <vt:lpstr>Présentation PowerPoint</vt:lpstr>
      <vt:lpstr>Introduction</vt:lpstr>
      <vt:lpstr>Introduction</vt:lpstr>
      <vt:lpstr>Introduction</vt:lpstr>
      <vt:lpstr>Surveillance électronique – ATF 149 III 193 (f)</vt:lpstr>
      <vt:lpstr>Surveillance électronique – ATF 149 III 193 (f)</vt:lpstr>
      <vt:lpstr>PMA – ATF 148 III 384/JdT 2023 II 141 (d)</vt:lpstr>
      <vt:lpstr>PMA – ATF 148 III 384/JdT 2023 II 141 (d)</vt:lpstr>
      <vt:lpstr>Contributions d’entretien – TF 5A_77/2022* (f)</vt:lpstr>
      <vt:lpstr>Contributions d’entretien – ATF 148 III 358/JdT 2022 II 315 (d) </vt:lpstr>
      <vt:lpstr>Procédure – TF 5A_524/2021 (f)*</vt:lpstr>
      <vt:lpstr>Autres arrêts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FERRARA Cristian</dc:creator>
  <cp:lastModifiedBy>MAGNE Carine</cp:lastModifiedBy>
  <cp:revision>133</cp:revision>
  <cp:lastPrinted>2022-09-26T08:44:08Z</cp:lastPrinted>
  <dcterms:created xsi:type="dcterms:W3CDTF">2022-05-12T08:34:20Z</dcterms:created>
  <dcterms:modified xsi:type="dcterms:W3CDTF">2023-11-15T15:57:13Z</dcterms:modified>
</cp:coreProperties>
</file>