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20"/>
  </p:notesMasterIdLst>
  <p:sldIdLst>
    <p:sldId id="256" r:id="rId2"/>
    <p:sldId id="287" r:id="rId3"/>
    <p:sldId id="301" r:id="rId4"/>
    <p:sldId id="316" r:id="rId5"/>
    <p:sldId id="304" r:id="rId6"/>
    <p:sldId id="312" r:id="rId7"/>
    <p:sldId id="313" r:id="rId8"/>
    <p:sldId id="314" r:id="rId9"/>
    <p:sldId id="315" r:id="rId10"/>
    <p:sldId id="273" r:id="rId11"/>
    <p:sldId id="278" r:id="rId12"/>
    <p:sldId id="292" r:id="rId13"/>
    <p:sldId id="286" r:id="rId14"/>
    <p:sldId id="276" r:id="rId15"/>
    <p:sldId id="300" r:id="rId16"/>
    <p:sldId id="317" r:id="rId17"/>
    <p:sldId id="298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5050"/>
    <a:srgbClr val="6699FF"/>
    <a:srgbClr val="990000"/>
    <a:srgbClr val="FF6600"/>
    <a:srgbClr val="777777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91" d="100"/>
          <a:sy n="91" d="100"/>
        </p:scale>
        <p:origin x="165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7E489-AB6A-4C9F-B870-0C03E6D9833D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C062F-E7FC-401C-B1E9-5417F0FD9A1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690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C062F-E7FC-401C-B1E9-5417F0FD9A1F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8134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C062F-E7FC-401C-B1E9-5417F0FD9A1F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9893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C062F-E7FC-401C-B1E9-5417F0FD9A1F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7110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C062F-E7FC-401C-B1E9-5417F0FD9A1F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086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177461-5902-4A80-8F06-DA0153E9BD66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6BFD57-4846-4668-A7F9-1E86AF99ECE7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41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E6302F-F34D-49F4-B4BC-78E393986912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AE9CC-1E96-4671-8264-C1912CDA9B51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3012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2540FE-8E6C-44CB-9ED3-F6B6B567397B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FF845-53D4-47D6-A1D8-030BF19FCC1B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2772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02464B-1F5A-4C7B-BC14-9B7B2AAE53D8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0A4A1-F351-4997-AFF2-DB426781191E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5923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CC0D2-AC16-4E8C-A24C-7DDE46BB8AC4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1C326-5923-4FE5-9DAE-6365816721E1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51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EDF1A-3F24-41F1-A92F-439E57B543B6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859A7-0817-4045-8F86-FA3E2EA3EDDD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8231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A390FD-91C0-4B75-8D88-730674C12B80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980C9-9F86-487C-9FBB-55B51EA8CBB5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970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24EA-6C99-42F1-BC04-7B7273514870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9ACB0-1C9C-439B-9E0C-47BDB4603F8A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122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325C6-4E7F-4F61-925C-F89474C2E021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79329-BE06-402C-A635-451291E37898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826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7D2BB3-2249-40AB-BF15-6BF0FA1335E5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97A01-836C-4026-9D6C-9FA7C0B32916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51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7525F-0C72-479B-AB1D-B51B00EFEF15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9B8AA-C1C8-4807-BF45-427B0737F111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3125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7A390FD-91C0-4B75-8D88-730674C12B80}" type="datetimeFigureOut">
              <a:rPr lang="fr-CH" smtClean="0"/>
              <a:pPr>
                <a:defRPr/>
              </a:pPr>
              <a:t>18.09.2023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87980C9-9F86-487C-9FBB-55B51EA8CBB5}" type="slidenum">
              <a:rPr lang="fr-CH" smtClean="0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2226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groups/phink/" TargetMode="External"/><Relationship Id="rId2" Type="http://schemas.openxmlformats.org/officeDocument/2006/relationships/hyperlink" Target="mailto:association.phink@unine.ch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olivier.massin@unine.ch" TargetMode="External"/><Relationship Id="rId2" Type="http://schemas.openxmlformats.org/officeDocument/2006/relationships/hyperlink" Target="mailto:aitor.meyer@unine.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ine.ch/philo/home/collaborateurs-trices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ne.ch/files/live/sites/philo/files/shared/documents/colloquerecherches/2023/AfficheSA2023.pdf" TargetMode="External"/><Relationship Id="rId7" Type="http://schemas.openxmlformats.org/officeDocument/2006/relationships/hyperlink" Target="https://planif.unine.ch/pidh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nine.ch/philo/" TargetMode="External"/><Relationship Id="rId5" Type="http://schemas.openxmlformats.org/officeDocument/2006/relationships/hyperlink" Target="http://www.unine.ch/files/live/sites/systemsite/files/Plans-etudes/FLSH/plan_etudes_ba/Philosophie_BA_annexe.pdf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ne.ch/files/live/sites/systemsite/files/Plans-etudes/FLSH/plan_etudes_ba/Philosophie_BA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ne.ch/files/live/sites/systemsite/files/Plans-etudes/FLSH/plan_etudes_ba/Philosophie_BA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ne.ch/files/live/sites/systemsite/files/Plans-etudes/FLSH/plan_etudes_ba/Philosophie_B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ine.ch/files/live/sites/philo/files/shared/documents/Institut%20et%20directives%20g%c3%a9n%c3%a9rales/M%c3%a9moires/Consignes%20memoire%20BA%20V06042023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ne.ch/files/live/sites/systemsite/files/Plans-etudes/FLSH/plan_etudes_ba/Philosophie_BA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ne.ch/files/live/sites/systemsite/files/Plans-etudes/FLSH/plan_etudes_ba/Philosophie_B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55776" y="1043079"/>
            <a:ext cx="5825202" cy="1192362"/>
          </a:xfrm>
          <a:scene3d>
            <a:camera prst="perspectiveFront"/>
            <a:lightRig rig="contrasting" dir="t">
              <a:rot lat="0" lon="0" rev="1500000"/>
            </a:lightRig>
          </a:scene3d>
        </p:spPr>
        <p:txBody>
          <a:bodyPr rtlCol="0">
            <a:normAutofit fontScale="90000"/>
            <a:scene3d>
              <a:camera prst="perspective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H" dirty="0">
                <a:ln w="3175" cmpd="thickThin">
                  <a:noFill/>
                </a:ln>
                <a:solidFill>
                  <a:schemeClr val="bg2"/>
                </a:solidFill>
              </a:rPr>
              <a:t>JOURNÉE D’ACCUEIL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94629" y="2564904"/>
            <a:ext cx="5954742" cy="2653836"/>
          </a:xfrm>
        </p:spPr>
        <p:txBody>
          <a:bodyPr rtlCol="0">
            <a:normAutofit fontScale="55000" lnSpcReduction="20000"/>
            <a:scene3d>
              <a:camera prst="orthographicFront"/>
              <a:lightRig rig="threePt" dir="t"/>
            </a:scene3d>
            <a:sp3d>
              <a:bevelB w="38100" h="38100" prst="relaxedInset"/>
            </a:sp3d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sz="11100" b="1" dirty="0">
                <a:ln w="15875">
                  <a:solidFill>
                    <a:srgbClr val="002060">
                      <a:alpha val="82000"/>
                    </a:srgb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Pilier Philosophie</a:t>
            </a:r>
          </a:p>
          <a:p>
            <a:pPr>
              <a:lnSpc>
                <a:spcPct val="90000"/>
              </a:lnSpc>
              <a:defRPr/>
            </a:pPr>
            <a:endParaRPr lang="fr-CH" sz="4200" dirty="0">
              <a:ln w="3175" cmpd="thickThin">
                <a:noFill/>
              </a:ln>
              <a:latin typeface="+mj-lt"/>
            </a:endParaRPr>
          </a:p>
          <a:p>
            <a:pPr algn="l">
              <a:lnSpc>
                <a:spcPct val="90000"/>
              </a:lnSpc>
              <a:defRPr/>
            </a:pPr>
            <a:r>
              <a:rPr lang="fr-CH" sz="9600" dirty="0">
                <a:ln w="3175" cmpd="thickThin"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15 septembre 2023</a:t>
            </a:r>
            <a:endParaRPr lang="fr-CH" sz="9600" dirty="0">
              <a:ln w="15875">
                <a:solidFill>
                  <a:srgbClr val="002060">
                    <a:alpha val="82000"/>
                  </a:srgb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CH" sz="4200" dirty="0">
              <a:latin typeface="+mj-lt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CH" sz="7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484306" y="548680"/>
            <a:ext cx="7406640" cy="1356360"/>
          </a:xfrm>
        </p:spPr>
        <p:txBody>
          <a:bodyPr/>
          <a:lstStyle/>
          <a:p>
            <a:pPr eaLnBrk="1" hangingPunct="1"/>
            <a:r>
              <a:rPr lang="fr-CH" dirty="0">
                <a:solidFill>
                  <a:srgbClr val="002060"/>
                </a:solidFill>
              </a:rPr>
              <a:t>4. Chevauchements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5" cy="4896544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fr-CH" dirty="0">
                <a:solidFill>
                  <a:schemeClr val="tx1"/>
                </a:solidFill>
              </a:rPr>
              <a:t>Il se peut que vous ayez à suivre deux cours en même temps… Dans ce cas, il faut :</a:t>
            </a:r>
            <a:r>
              <a:rPr lang="fr-CH" sz="2400" dirty="0">
                <a:solidFill>
                  <a:schemeClr val="tx1"/>
                </a:solidFill>
              </a:rPr>
              <a:t>	</a:t>
            </a:r>
          </a:p>
          <a:p>
            <a:pPr marL="205740" lvl="1" indent="0" eaLnBrk="1" hangingPunct="1">
              <a:lnSpc>
                <a:spcPct val="150000"/>
              </a:lnSpc>
              <a:buNone/>
            </a:pPr>
            <a:r>
              <a:rPr lang="fr-CH" dirty="0">
                <a:solidFill>
                  <a:schemeClr val="tx1"/>
                </a:solidFill>
              </a:rPr>
              <a:t>- Privilégier les enseignements obligatoires. </a:t>
            </a:r>
          </a:p>
          <a:p>
            <a:pPr marL="205740" lvl="1" indent="0" eaLnBrk="1" hangingPunct="1">
              <a:lnSpc>
                <a:spcPct val="150000"/>
              </a:lnSpc>
              <a:buNone/>
            </a:pPr>
            <a:r>
              <a:rPr lang="fr-CH" dirty="0">
                <a:solidFill>
                  <a:schemeClr val="tx1"/>
                </a:solidFill>
              </a:rPr>
              <a:t>- Privilégier les enseignements donnés sur deux semestres (A + P), s’il y en a.</a:t>
            </a:r>
          </a:p>
          <a:p>
            <a:pPr marL="205740" lvl="1" indent="0" eaLnBrk="1" hangingPunct="1">
              <a:lnSpc>
                <a:spcPct val="150000"/>
              </a:lnSpc>
              <a:buNone/>
            </a:pPr>
            <a:r>
              <a:rPr lang="fr-CH" dirty="0">
                <a:solidFill>
                  <a:schemeClr val="tx1"/>
                </a:solidFill>
              </a:rPr>
              <a:t>- Privilégier les enseignements qui ne sont pas récurrents.</a:t>
            </a:r>
          </a:p>
          <a:p>
            <a:pPr lvl="1" eaLnBrk="1" hangingPunct="1">
              <a:lnSpc>
                <a:spcPct val="150000"/>
              </a:lnSpc>
              <a:buFontTx/>
              <a:buChar char="-"/>
            </a:pPr>
            <a:r>
              <a:rPr lang="fr-CH" dirty="0">
                <a:solidFill>
                  <a:schemeClr val="tx1"/>
                </a:solidFill>
              </a:rPr>
              <a:t>Aller une fois sur deux au cours et échanger ses notes avec un étudiant dans la même situation, en accord avec l’équipe enseignante.</a:t>
            </a:r>
          </a:p>
          <a:p>
            <a:pPr marL="34290" indent="0">
              <a:lnSpc>
                <a:spcPct val="150000"/>
              </a:lnSpc>
              <a:buNone/>
            </a:pPr>
            <a:r>
              <a:rPr lang="fr-CH" dirty="0">
                <a:solidFill>
                  <a:schemeClr val="tx1"/>
                </a:solidFill>
              </a:rPr>
              <a:t>En principe, les cours sont enregistrés ; mais nous déconseillons de suivre tout un semestre en différé.</a:t>
            </a:r>
            <a:endParaRPr lang="fr-C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CH" dirty="0">
                <a:solidFill>
                  <a:srgbClr val="002060"/>
                </a:solidFill>
              </a:rPr>
              <a:t>5. Examens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196752"/>
            <a:ext cx="7416948" cy="554439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fr-CH" sz="2400" dirty="0">
                <a:solidFill>
                  <a:schemeClr val="tx1"/>
                </a:solidFill>
              </a:rPr>
              <a:t>Inscription aux </a:t>
            </a:r>
            <a:r>
              <a:rPr lang="fr-CH" sz="2400" i="1" dirty="0">
                <a:solidFill>
                  <a:schemeClr val="tx1"/>
                </a:solidFill>
              </a:rPr>
              <a:t>examens : </a:t>
            </a:r>
            <a:r>
              <a:rPr lang="fr-CH" sz="2400" dirty="0">
                <a:solidFill>
                  <a:schemeClr val="tx1"/>
                </a:solidFill>
              </a:rPr>
              <a:t>automatique dès inscription à l’enseignement correspondant sur IS-Academia. </a:t>
            </a:r>
          </a:p>
          <a:p>
            <a:pPr>
              <a:lnSpc>
                <a:spcPct val="100000"/>
              </a:lnSpc>
            </a:pPr>
            <a:r>
              <a:rPr lang="fr-CH" sz="2400" dirty="0">
                <a:solidFill>
                  <a:schemeClr val="tx1"/>
                </a:solidFill>
              </a:rPr>
              <a:t>Inscription à une </a:t>
            </a:r>
            <a:r>
              <a:rPr lang="fr-CH" sz="2400" i="1" dirty="0">
                <a:solidFill>
                  <a:schemeClr val="tx1"/>
                </a:solidFill>
              </a:rPr>
              <a:t>évaluation interne </a:t>
            </a:r>
            <a:r>
              <a:rPr lang="fr-CH" sz="2400" dirty="0">
                <a:solidFill>
                  <a:schemeClr val="tx1"/>
                </a:solidFill>
              </a:rPr>
              <a:t>: vérifiez les modalités.</a:t>
            </a:r>
          </a:p>
          <a:p>
            <a:pPr>
              <a:lnSpc>
                <a:spcPct val="100000"/>
              </a:lnSpc>
            </a:pPr>
            <a:r>
              <a:rPr lang="fr-CH" sz="2400" dirty="0">
                <a:solidFill>
                  <a:schemeClr val="tx1"/>
                </a:solidFill>
              </a:rPr>
              <a:t>Les évaluations internes sont normalement des travaux ou des présentations ; les évaluations externes sont normalement des examens sur table (EX E 3h) ou oraux (EX O 30’).</a:t>
            </a:r>
          </a:p>
          <a:p>
            <a:pPr>
              <a:lnSpc>
                <a:spcPct val="100000"/>
              </a:lnSpc>
            </a:pPr>
            <a:r>
              <a:rPr lang="fr-CH" sz="2400" dirty="0">
                <a:solidFill>
                  <a:schemeClr val="tx1"/>
                </a:solidFill>
              </a:rPr>
              <a:t>En philosophie, </a:t>
            </a:r>
            <a:r>
              <a:rPr lang="fr-CH" sz="2400" b="1" dirty="0">
                <a:solidFill>
                  <a:schemeClr val="tx1"/>
                </a:solidFill>
              </a:rPr>
              <a:t>il n’y a pas de module, donc pas de moyen de compenser sa note.</a:t>
            </a:r>
          </a:p>
          <a:p>
            <a:pPr>
              <a:lnSpc>
                <a:spcPct val="100000"/>
              </a:lnSpc>
            </a:pPr>
            <a:r>
              <a:rPr lang="fr-CH" sz="2400" dirty="0">
                <a:solidFill>
                  <a:schemeClr val="tx1"/>
                </a:solidFill>
              </a:rPr>
              <a:t>Pour réussir un enseignement, </a:t>
            </a:r>
            <a:r>
              <a:rPr lang="fr-CH" sz="2400" b="1" dirty="0">
                <a:solidFill>
                  <a:schemeClr val="tx1"/>
                </a:solidFill>
              </a:rPr>
              <a:t>deux tentatives </a:t>
            </a:r>
            <a:r>
              <a:rPr lang="fr-CH" sz="2400" dirty="0">
                <a:solidFill>
                  <a:schemeClr val="tx1"/>
                </a:solidFill>
              </a:rPr>
              <a:t>sont à disposition. En cas d’échec, l’étudiant peut reprendre l’enseignement quand celui-ci revient au programme, ou valider tout autre enseignement dans la même catégorie. Attention toutefois à </a:t>
            </a:r>
            <a:r>
              <a:rPr lang="fr-CH" sz="2400" b="1" dirty="0">
                <a:solidFill>
                  <a:schemeClr val="tx1"/>
                </a:solidFill>
              </a:rPr>
              <a:t>la limite des dix semestres autorisés</a:t>
            </a:r>
            <a:r>
              <a:rPr lang="fr-CH" sz="2400" dirty="0">
                <a:solidFill>
                  <a:schemeClr val="tx1"/>
                </a:solidFill>
              </a:rPr>
              <a:t>. Cela n’est pas le cas dans tous les piliers. (Attention aussi à la récurrence des cours!)</a:t>
            </a:r>
          </a:p>
          <a:p>
            <a:endParaRPr lang="fr-CH" sz="2400" dirty="0"/>
          </a:p>
          <a:p>
            <a:endParaRPr lang="fr-CH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002060"/>
                </a:solidFill>
              </a:rPr>
              <a:t>5. Examens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3902" y="1844824"/>
            <a:ext cx="7632848" cy="5328592"/>
          </a:xfrm>
        </p:spPr>
        <p:txBody>
          <a:bodyPr>
            <a:normAutofit/>
          </a:bodyPr>
          <a:lstStyle/>
          <a:p>
            <a:r>
              <a:rPr lang="fr-CH" sz="2000" dirty="0">
                <a:solidFill>
                  <a:schemeClr val="tx1"/>
                </a:solidFill>
              </a:rPr>
              <a:t>En FLSH il y a </a:t>
            </a:r>
            <a:r>
              <a:rPr lang="fr-CH" sz="2000" b="1" dirty="0">
                <a:solidFill>
                  <a:schemeClr val="tx1"/>
                </a:solidFill>
              </a:rPr>
              <a:t>trois sessions d’examens </a:t>
            </a:r>
            <a:r>
              <a:rPr lang="fr-CH" sz="2000" dirty="0">
                <a:solidFill>
                  <a:schemeClr val="tx1"/>
                </a:solidFill>
              </a:rPr>
              <a:t>(janvier, juin et septembre)</a:t>
            </a:r>
          </a:p>
          <a:p>
            <a:r>
              <a:rPr lang="fr-CH" sz="2000" dirty="0">
                <a:solidFill>
                  <a:schemeClr val="tx1"/>
                </a:solidFill>
              </a:rPr>
              <a:t>Vous avez la possibilité de reporter </a:t>
            </a:r>
            <a:r>
              <a:rPr lang="fr-CH" sz="2000" b="1" dirty="0">
                <a:solidFill>
                  <a:schemeClr val="tx1"/>
                </a:solidFill>
              </a:rPr>
              <a:t>une fois </a:t>
            </a:r>
            <a:r>
              <a:rPr lang="fr-CH" sz="2000" dirty="0">
                <a:solidFill>
                  <a:schemeClr val="tx1"/>
                </a:solidFill>
              </a:rPr>
              <a:t>votre examen </a:t>
            </a:r>
            <a:r>
              <a:rPr lang="fr-CH" sz="2000" b="1" dirty="0">
                <a:solidFill>
                  <a:schemeClr val="tx1"/>
                </a:solidFill>
              </a:rPr>
              <a:t>d’une session </a:t>
            </a:r>
            <a:r>
              <a:rPr lang="fr-CH" sz="2000" dirty="0">
                <a:solidFill>
                  <a:schemeClr val="tx1"/>
                </a:solidFill>
              </a:rPr>
              <a:t>(vous devez vous-même vous désinscrire de l’examen sur Is-</a:t>
            </a:r>
            <a:r>
              <a:rPr lang="fr-CH" sz="2000" dirty="0" err="1">
                <a:solidFill>
                  <a:schemeClr val="tx1"/>
                </a:solidFill>
              </a:rPr>
              <a:t>Acadamia</a:t>
            </a:r>
            <a:r>
              <a:rPr lang="fr-CH" sz="2000" dirty="0">
                <a:solidFill>
                  <a:schemeClr val="tx1"/>
                </a:solidFill>
              </a:rPr>
              <a:t> (=décocher la case))</a:t>
            </a:r>
          </a:p>
          <a:p>
            <a:endParaRPr lang="fr-CH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H" sz="20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endParaRPr lang="fr-CH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CH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CH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H" sz="20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fr-CH" sz="2000" dirty="0">
                <a:solidFill>
                  <a:schemeClr val="tx1"/>
                </a:solidFill>
              </a:rPr>
              <a:t>NB : </a:t>
            </a:r>
            <a:r>
              <a:rPr lang="fr-CH" sz="2000" b="1" dirty="0">
                <a:solidFill>
                  <a:schemeClr val="tx1"/>
                </a:solidFill>
              </a:rPr>
              <a:t>Cette possibilité ne s’applique pas aux évaluations internes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319420"/>
              </p:ext>
            </p:extLst>
          </p:nvPr>
        </p:nvGraphicFramePr>
        <p:xfrm>
          <a:off x="1043608" y="3429000"/>
          <a:ext cx="6593172" cy="180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293">
                  <a:extLst>
                    <a:ext uri="{9D8B030D-6E8A-4147-A177-3AD203B41FA5}">
                      <a16:colId xmlns:a16="http://schemas.microsoft.com/office/drawing/2014/main" val="3706317238"/>
                    </a:ext>
                  </a:extLst>
                </a:gridCol>
                <a:gridCol w="1648293">
                  <a:extLst>
                    <a:ext uri="{9D8B030D-6E8A-4147-A177-3AD203B41FA5}">
                      <a16:colId xmlns:a16="http://schemas.microsoft.com/office/drawing/2014/main" val="2604065095"/>
                    </a:ext>
                  </a:extLst>
                </a:gridCol>
                <a:gridCol w="1648293">
                  <a:extLst>
                    <a:ext uri="{9D8B030D-6E8A-4147-A177-3AD203B41FA5}">
                      <a16:colId xmlns:a16="http://schemas.microsoft.com/office/drawing/2014/main" val="1514116867"/>
                    </a:ext>
                  </a:extLst>
                </a:gridCol>
                <a:gridCol w="1648293">
                  <a:extLst>
                    <a:ext uri="{9D8B030D-6E8A-4147-A177-3AD203B41FA5}">
                      <a16:colId xmlns:a16="http://schemas.microsoft.com/office/drawing/2014/main" val="1513767540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algn="ctr"/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/>
                        <a:t>Session janvier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/>
                        <a:t>Session juin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/>
                        <a:t>Session septembre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065951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/>
                        <a:t>Semestre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/>
                        <a:t>1</a:t>
                      </a:r>
                      <a:r>
                        <a:rPr lang="fr-CH" sz="1600" baseline="30000" dirty="0"/>
                        <a:t>ère</a:t>
                      </a:r>
                      <a:r>
                        <a:rPr lang="fr-CH" sz="1600" baseline="0" dirty="0"/>
                        <a:t> tentative</a:t>
                      </a:r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/>
                        <a:t>Désinscription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/>
                        <a:t>2</a:t>
                      </a:r>
                      <a:r>
                        <a:rPr lang="fr-CH" sz="1600" baseline="30000" dirty="0"/>
                        <a:t>e</a:t>
                      </a:r>
                      <a:r>
                        <a:rPr lang="fr-CH" sz="1600" dirty="0"/>
                        <a:t> </a:t>
                      </a:r>
                      <a:r>
                        <a:rPr lang="fr-CH" sz="1600" baseline="0" dirty="0"/>
                        <a:t> tentative</a:t>
                      </a:r>
                      <a:endParaRPr lang="fr-CH" sz="1600" dirty="0"/>
                    </a:p>
                    <a:p>
                      <a:pPr algn="ctr"/>
                      <a:endParaRPr lang="fr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701698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/>
                        <a:t>Semestre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/>
                        <a:t>Désinscription</a:t>
                      </a:r>
                    </a:p>
                    <a:p>
                      <a:pPr algn="ctr"/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/>
                        <a:t>1</a:t>
                      </a:r>
                      <a:r>
                        <a:rPr lang="fr-CH" sz="1600" baseline="30000" dirty="0"/>
                        <a:t>ère</a:t>
                      </a:r>
                      <a:r>
                        <a:rPr lang="fr-CH" sz="1600" baseline="0" dirty="0"/>
                        <a:t> tentative</a:t>
                      </a:r>
                      <a:endParaRPr lang="fr-CH" sz="1600" dirty="0"/>
                    </a:p>
                    <a:p>
                      <a:pPr algn="ctr"/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/>
                        <a:t>2</a:t>
                      </a:r>
                      <a:r>
                        <a:rPr lang="fr-CH" sz="1600" baseline="30000" dirty="0"/>
                        <a:t>e</a:t>
                      </a:r>
                      <a:r>
                        <a:rPr lang="fr-CH" sz="1600" dirty="0"/>
                        <a:t> </a:t>
                      </a:r>
                      <a:r>
                        <a:rPr lang="fr-CH" sz="1600" baseline="0" dirty="0"/>
                        <a:t> tentative</a:t>
                      </a:r>
                      <a:endParaRPr lang="fr-CH" sz="1600" dirty="0"/>
                    </a:p>
                    <a:p>
                      <a:pPr algn="ctr"/>
                      <a:endParaRPr lang="fr-CH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340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89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002060"/>
                </a:solidFill>
              </a:rPr>
              <a:t>5. Examens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50" y="1967389"/>
            <a:ext cx="7945068" cy="474727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H" sz="2000" dirty="0"/>
          </a:p>
          <a:p>
            <a:pPr marL="0" indent="0">
              <a:buNone/>
            </a:pPr>
            <a:r>
              <a:rPr lang="fr-CH" sz="2000" dirty="0">
                <a:solidFill>
                  <a:schemeClr val="tx1"/>
                </a:solidFill>
              </a:rPr>
              <a:t>Un examen est échoué si la note est en-dessous de 4.</a:t>
            </a:r>
          </a:p>
          <a:p>
            <a:pPr marL="0" indent="0">
              <a:buNone/>
            </a:pPr>
            <a:endParaRPr lang="fr-CH" sz="2000" dirty="0"/>
          </a:p>
          <a:p>
            <a:pPr marL="0" indent="0">
              <a:buNone/>
            </a:pPr>
            <a:r>
              <a:rPr lang="fr-CH" dirty="0">
                <a:solidFill>
                  <a:schemeClr val="tx1"/>
                </a:solidFill>
              </a:rPr>
              <a:t>En cas d’échec : </a:t>
            </a:r>
          </a:p>
          <a:p>
            <a:pPr marL="0" indent="0">
              <a:buNone/>
            </a:pPr>
            <a:endParaRPr lang="fr-CH" dirty="0">
              <a:solidFill>
                <a:schemeClr val="tx1"/>
              </a:solidFill>
            </a:endParaRPr>
          </a:p>
          <a:p>
            <a:pPr lvl="1"/>
            <a:r>
              <a:rPr lang="fr-CH" i="1" dirty="0">
                <a:solidFill>
                  <a:schemeClr val="tx1"/>
                </a:solidFill>
              </a:rPr>
              <a:t>Examen de session</a:t>
            </a:r>
            <a:r>
              <a:rPr lang="fr-CH" dirty="0">
                <a:solidFill>
                  <a:schemeClr val="tx1"/>
                </a:solidFill>
              </a:rPr>
              <a:t> : l’étudiant se </a:t>
            </a:r>
            <a:r>
              <a:rPr lang="fr-CH" b="1" dirty="0">
                <a:solidFill>
                  <a:schemeClr val="tx1"/>
                </a:solidFill>
              </a:rPr>
              <a:t>réinscrit lui-même</a:t>
            </a:r>
            <a:r>
              <a:rPr lang="fr-CH" dirty="0">
                <a:solidFill>
                  <a:schemeClr val="tx1"/>
                </a:solidFill>
              </a:rPr>
              <a:t> à la session suivante ou reporte (si pas déjà fait) son examen. </a:t>
            </a:r>
          </a:p>
          <a:p>
            <a:pPr lvl="1"/>
            <a:r>
              <a:rPr lang="fr-CH" i="1" dirty="0">
                <a:solidFill>
                  <a:schemeClr val="tx1"/>
                </a:solidFill>
              </a:rPr>
              <a:t>Eval. Interne</a:t>
            </a:r>
            <a:r>
              <a:rPr lang="fr-CH" dirty="0">
                <a:solidFill>
                  <a:schemeClr val="tx1"/>
                </a:solidFill>
              </a:rPr>
              <a:t> : réinscription automatique à la session suivante. Modalités de rattrapage à convenir avec le professeur.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827584" y="222269"/>
            <a:ext cx="7406640" cy="1356360"/>
          </a:xfrm>
        </p:spPr>
        <p:txBody>
          <a:bodyPr/>
          <a:lstStyle/>
          <a:p>
            <a:pPr eaLnBrk="1" hangingPunct="1"/>
            <a:r>
              <a:rPr lang="fr-CH" dirty="0">
                <a:solidFill>
                  <a:srgbClr val="002060"/>
                </a:solidFill>
              </a:rPr>
              <a:t>6. Outils informatiques</a:t>
            </a:r>
            <a:endParaRPr lang="fr-CH" dirty="0"/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609599" y="1456299"/>
            <a:ext cx="2954289" cy="299660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fr-CH" dirty="0">
                <a:solidFill>
                  <a:schemeClr val="tx1"/>
                </a:solidFill>
              </a:rPr>
              <a:t>S’inscrire aux enseignements et aux examens, obtenir des attestations, consulter ses relevés de notes, évaluer les enseignements.</a:t>
            </a:r>
          </a:p>
          <a:p>
            <a:pPr eaLnBrk="1" hangingPunct="1">
              <a:buFont typeface="Arial" charset="0"/>
              <a:buNone/>
            </a:pPr>
            <a:endParaRPr lang="fr-CH" sz="24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A55F458-4140-4FF3-BF69-5EC768672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42661"/>
            <a:ext cx="8604475" cy="61795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83D13BF-937C-4B45-8A89-9A9D3CB7A56E}"/>
              </a:ext>
            </a:extLst>
          </p:cNvPr>
          <p:cNvSpPr txBox="1"/>
          <p:nvPr/>
        </p:nvSpPr>
        <p:spPr>
          <a:xfrm>
            <a:off x="609599" y="5008751"/>
            <a:ext cx="26123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800" dirty="0" err="1"/>
              <a:t>Pidex</a:t>
            </a:r>
            <a:r>
              <a:rPr lang="fr-CH" sz="1800" dirty="0"/>
              <a:t> : consulter vos horaires d’examens. </a:t>
            </a:r>
            <a:endParaRPr lang="fr-CH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A2287FC-2CF8-4E82-BF22-56543C7F016C}"/>
              </a:ext>
            </a:extLst>
          </p:cNvPr>
          <p:cNvSpPr txBox="1"/>
          <p:nvPr/>
        </p:nvSpPr>
        <p:spPr>
          <a:xfrm>
            <a:off x="4283968" y="1480212"/>
            <a:ext cx="35892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800" dirty="0"/>
              <a:t>Plateforme interactive qui permet d’être en lien avec les professeurs. </a:t>
            </a:r>
          </a:p>
          <a:p>
            <a:r>
              <a:rPr lang="fr-CH" sz="1800" dirty="0"/>
              <a:t>On y trouve du matériel pour le cours, les diapositives du cours, les références, etc.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89B79CF-12B6-40A1-A272-0860A3BE509A}"/>
              </a:ext>
            </a:extLst>
          </p:cNvPr>
          <p:cNvSpPr txBox="1"/>
          <p:nvPr/>
        </p:nvSpPr>
        <p:spPr>
          <a:xfrm>
            <a:off x="4105866" y="4854211"/>
            <a:ext cx="388843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800" dirty="0"/>
              <a:t>Toutes les informations importantes sont communiquées par email sur votre adresse de l’</a:t>
            </a:r>
            <a:r>
              <a:rPr lang="fr-CH" sz="1800" dirty="0" err="1"/>
              <a:t>unine</a:t>
            </a:r>
            <a:r>
              <a:rPr lang="fr-CH" sz="1800" dirty="0"/>
              <a:t>.</a:t>
            </a:r>
          </a:p>
          <a:p>
            <a:r>
              <a:rPr lang="fr-CH" sz="1800" b="1" dirty="0"/>
              <a:t>Pensez à consulter fréquemment votre boîte courriel !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C521B81-8216-43E3-B399-E55D1A2B11E1}"/>
              </a:ext>
            </a:extLst>
          </p:cNvPr>
          <p:cNvSpPr/>
          <p:nvPr/>
        </p:nvSpPr>
        <p:spPr>
          <a:xfrm>
            <a:off x="4868914" y="3942822"/>
            <a:ext cx="1422399" cy="3071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FCFFDEE-4C66-430F-8C3D-5E44CEFA6331}"/>
              </a:ext>
            </a:extLst>
          </p:cNvPr>
          <p:cNvSpPr/>
          <p:nvPr/>
        </p:nvSpPr>
        <p:spPr>
          <a:xfrm>
            <a:off x="1964355" y="3942822"/>
            <a:ext cx="541091" cy="3071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7A3B138-FE54-49A5-B031-0FC267594047}"/>
              </a:ext>
            </a:extLst>
          </p:cNvPr>
          <p:cNvSpPr/>
          <p:nvPr/>
        </p:nvSpPr>
        <p:spPr>
          <a:xfrm>
            <a:off x="7020272" y="3942822"/>
            <a:ext cx="691551" cy="2639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9721EAE1-CCDF-414A-9401-9A538E76F1E6}"/>
              </a:ext>
            </a:extLst>
          </p:cNvPr>
          <p:cNvSpPr/>
          <p:nvPr/>
        </p:nvSpPr>
        <p:spPr>
          <a:xfrm>
            <a:off x="1051992" y="3942822"/>
            <a:ext cx="936104" cy="3071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79A7D95E-2B46-434B-8346-11C066A097BC}"/>
              </a:ext>
            </a:extLst>
          </p:cNvPr>
          <p:cNvCxnSpPr/>
          <p:nvPr/>
        </p:nvCxnSpPr>
        <p:spPr>
          <a:xfrm>
            <a:off x="1520044" y="3234538"/>
            <a:ext cx="0" cy="7082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AB9F1B14-ACA7-432B-ADB2-77A1881BF13E}"/>
              </a:ext>
            </a:extLst>
          </p:cNvPr>
          <p:cNvCxnSpPr/>
          <p:nvPr/>
        </p:nvCxnSpPr>
        <p:spPr>
          <a:xfrm flipH="1">
            <a:off x="2505446" y="3115339"/>
            <a:ext cx="1634509" cy="8274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3B19A06C-15C7-41C7-A0F2-BE26DE5A93D1}"/>
              </a:ext>
            </a:extLst>
          </p:cNvPr>
          <p:cNvCxnSpPr/>
          <p:nvPr/>
        </p:nvCxnSpPr>
        <p:spPr>
          <a:xfrm flipV="1">
            <a:off x="2771800" y="4249964"/>
            <a:ext cx="2304256" cy="7587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87F12DDC-31EA-4F12-B1C6-7B95F609E983}"/>
              </a:ext>
            </a:extLst>
          </p:cNvPr>
          <p:cNvCxnSpPr/>
          <p:nvPr/>
        </p:nvCxnSpPr>
        <p:spPr>
          <a:xfrm flipV="1">
            <a:off x="7366047" y="4360619"/>
            <a:ext cx="0" cy="4935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7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6473E4-489B-484C-B630-950B8DE22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928" y="764704"/>
            <a:ext cx="3744416" cy="1320800"/>
          </a:xfrm>
        </p:spPr>
        <p:txBody>
          <a:bodyPr>
            <a:normAutofit fontScale="90000"/>
          </a:bodyPr>
          <a:lstStyle/>
          <a:p>
            <a:r>
              <a:rPr lang="fr-CH" dirty="0">
                <a:solidFill>
                  <a:srgbClr val="002060"/>
                </a:solidFill>
              </a:rPr>
              <a:t>7. Le PHINK ! </a:t>
            </a:r>
            <a:br>
              <a:rPr lang="fr-CH" dirty="0"/>
            </a:br>
            <a:r>
              <a:rPr lang="fr-CH" sz="2200" b="0" i="0" dirty="0">
                <a:solidFill>
                  <a:srgbClr val="262626"/>
                </a:solidFill>
                <a:effectLst/>
                <a:latin typeface="-apple-system"/>
              </a:rPr>
              <a:t>Association des étudiant-e-s en philosophie de l’Université de Neuchâtel</a:t>
            </a:r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5BD455C-1DD7-43D5-9BD8-F381D0694554}"/>
              </a:ext>
            </a:extLst>
          </p:cNvPr>
          <p:cNvSpPr txBox="1"/>
          <p:nvPr/>
        </p:nvSpPr>
        <p:spPr>
          <a:xfrm>
            <a:off x="827584" y="2564904"/>
            <a:ext cx="77286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CH" sz="1800" b="1" i="0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Quoi ? </a:t>
            </a:r>
          </a:p>
          <a:p>
            <a:pPr marL="0" indent="0">
              <a:buNone/>
            </a:pPr>
            <a:r>
              <a:rPr lang="fr-CH" sz="1800" b="1" i="0" dirty="0">
                <a:solidFill>
                  <a:srgbClr val="002060"/>
                </a:solidFill>
                <a:effectLst/>
                <a:latin typeface="Trebuchet MS" panose="020B0603020202020204" pitchFamily="34" charset="0"/>
              </a:rPr>
              <a:t>Organiser des évènements, participer aux apéritifs, rencontrer d’autres étudiants passionnés de philosophie !</a:t>
            </a:r>
          </a:p>
          <a:p>
            <a:pPr marL="0" indent="0">
              <a:buNone/>
            </a:pPr>
            <a:endParaRPr lang="fr-CH" sz="1800" b="1" i="0" dirty="0">
              <a:solidFill>
                <a:srgbClr val="002060"/>
              </a:solidFill>
              <a:effectLst/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fr-CH" sz="1800" b="1" i="0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</a:rPr>
              <a:t>Qui ? </a:t>
            </a:r>
          </a:p>
          <a:p>
            <a:pPr marL="0" indent="0">
              <a:buNone/>
            </a:pPr>
            <a:r>
              <a:rPr lang="fr-CH" sz="1800" b="1" i="0" dirty="0">
                <a:solidFill>
                  <a:srgbClr val="002060"/>
                </a:solidFill>
                <a:effectLst/>
                <a:latin typeface="Trebuchet MS" panose="020B0603020202020204" pitchFamily="34" charset="0"/>
              </a:rPr>
              <a:t>Chaque personne est la bienvenue ! </a:t>
            </a:r>
          </a:p>
          <a:p>
            <a:pPr marL="0" indent="0">
              <a:buNone/>
            </a:pPr>
            <a:endParaRPr lang="fr-CH" sz="1800" b="1" i="0" dirty="0">
              <a:solidFill>
                <a:srgbClr val="002060"/>
              </a:solidFill>
              <a:effectLst/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fr-CH" sz="1800" b="1" dirty="0">
                <a:solidFill>
                  <a:srgbClr val="002060"/>
                </a:solidFill>
                <a:highlight>
                  <a:srgbClr val="FFFF00"/>
                </a:highlight>
                <a:latin typeface="Trebuchet MS" panose="020B0603020202020204" pitchFamily="34" charset="0"/>
              </a:rPr>
              <a:t>Quand ? </a:t>
            </a:r>
          </a:p>
          <a:p>
            <a:pPr marL="0" indent="0">
              <a:buNone/>
            </a:pPr>
            <a:r>
              <a:rPr lang="fr-CH" sz="1800" b="1" dirty="0">
                <a:solidFill>
                  <a:srgbClr val="002060"/>
                </a:solidFill>
                <a:latin typeface="Trebuchet MS" panose="020B0603020202020204" pitchFamily="34" charset="0"/>
              </a:rPr>
              <a:t>Des évènements sont prévus toute l’année !</a:t>
            </a:r>
            <a:endParaRPr lang="fr-CH" sz="1800" b="1" i="0" dirty="0">
              <a:solidFill>
                <a:srgbClr val="002060"/>
              </a:solidFill>
              <a:effectLst/>
              <a:latin typeface="Trebuchet MS" panose="020B0603020202020204" pitchFamily="34" charset="0"/>
            </a:endParaRPr>
          </a:p>
          <a:p>
            <a:endParaRPr lang="fr-CH" sz="18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fr-CH" sz="1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Retrouvez toutes les informations sur nos différentes plateformes : </a:t>
            </a:r>
          </a:p>
          <a:p>
            <a:r>
              <a:rPr lang="fr-CH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association.phink@unine.ch</a:t>
            </a:r>
            <a:endParaRPr lang="fr-CH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r>
              <a:rPr lang="fr-CH" sz="1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http://www.facebook.com/groups/phink/</a:t>
            </a:r>
            <a:endParaRPr lang="fr-CH" sz="1800" b="0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r>
              <a:rPr lang="fr-CH" sz="1800" b="1" i="0" dirty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https://www.instagram.com/association.phink/?hl=fr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D1A92A3-F8D6-1A12-39AD-8646633E8B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421170"/>
            <a:ext cx="2736304" cy="200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94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002060"/>
                </a:solidFill>
              </a:rPr>
              <a:t>8. Personnes-ressources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50" y="1700808"/>
            <a:ext cx="7945068" cy="4747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H" b="1" dirty="0"/>
              <a:t>Aitor Meyer </a:t>
            </a:r>
            <a:r>
              <a:rPr lang="fr-CH" dirty="0">
                <a:solidFill>
                  <a:schemeClr val="tx1"/>
                </a:solidFill>
              </a:rPr>
              <a:t>: moniteur, personne à contacter d’abord : </a:t>
            </a:r>
            <a:r>
              <a:rPr lang="fr-CA" dirty="0">
                <a:solidFill>
                  <a:schemeClr val="tx1"/>
                </a:solidFill>
                <a:hlinkClick r:id="rId2"/>
              </a:rPr>
              <a:t>aitor.meyer@unine.ch</a:t>
            </a:r>
            <a:r>
              <a:rPr lang="fr-CA" dirty="0">
                <a:solidFill>
                  <a:schemeClr val="tx1"/>
                </a:solidFill>
              </a:rPr>
              <a:t> (Permanence les 19 et 22 sept, 12h30-13h30, RO12)</a:t>
            </a:r>
            <a:endParaRPr lang="fr-CH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A" b="1" dirty="0" err="1"/>
              <a:t>Rebeka</a:t>
            </a:r>
            <a:r>
              <a:rPr lang="fr-CA" b="1" dirty="0"/>
              <a:t> </a:t>
            </a:r>
            <a:r>
              <a:rPr lang="fr-CA" b="1" dirty="0" err="1"/>
              <a:t>Zammou</a:t>
            </a:r>
            <a:r>
              <a:rPr lang="fr-CA" b="1" dirty="0"/>
              <a:t> </a:t>
            </a:r>
            <a:r>
              <a:rPr lang="fr-CH" dirty="0">
                <a:solidFill>
                  <a:schemeClr val="tx1"/>
                </a:solidFill>
              </a:rPr>
              <a:t>: secrétaire de l’Institut de philosophie : </a:t>
            </a:r>
            <a:r>
              <a:rPr lang="fr-CA" dirty="0">
                <a:solidFill>
                  <a:schemeClr val="tx1"/>
                </a:solidFill>
              </a:rPr>
              <a:t>&lt;Secretariat.Philosophie@unine.ch&gt;</a:t>
            </a:r>
            <a:endParaRPr lang="fr-CH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H" b="1" dirty="0"/>
              <a:t>Stéphane Neri </a:t>
            </a:r>
            <a:r>
              <a:rPr lang="fr-CH" dirty="0">
                <a:solidFill>
                  <a:schemeClr val="tx1"/>
                </a:solidFill>
              </a:rPr>
              <a:t>: personne contact à la faculté pour des questions d’équivalences, de changements de plan d’études, etc. : </a:t>
            </a:r>
            <a:r>
              <a:rPr lang="it-IT" dirty="0">
                <a:solidFill>
                  <a:schemeClr val="tx1"/>
                </a:solidFill>
              </a:rPr>
              <a:t>&lt;stephane.neri@unine.ch&gt;</a:t>
            </a:r>
            <a:endParaRPr lang="fr-CH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H" b="1" dirty="0"/>
              <a:t>Simon-Pierre Chevarie-Cossette </a:t>
            </a:r>
            <a:r>
              <a:rPr lang="fr-CH" dirty="0">
                <a:solidFill>
                  <a:schemeClr val="tx1"/>
                </a:solidFill>
              </a:rPr>
              <a:t>: directeur du programme de </a:t>
            </a:r>
            <a:r>
              <a:rPr lang="fr-CH" dirty="0" err="1">
                <a:solidFill>
                  <a:schemeClr val="tx1"/>
                </a:solidFill>
              </a:rPr>
              <a:t>bachelor</a:t>
            </a:r>
            <a:r>
              <a:rPr lang="fr-CH" dirty="0">
                <a:solidFill>
                  <a:schemeClr val="tx1"/>
                </a:solidFill>
              </a:rPr>
              <a:t> : &lt;simon-pierre.chevarie-cossette@unine.ch&gt;</a:t>
            </a:r>
          </a:p>
          <a:p>
            <a:pPr marL="0" indent="0">
              <a:buNone/>
            </a:pPr>
            <a:r>
              <a:rPr lang="fr-CH" b="1" dirty="0"/>
              <a:t>Kathrin Koslicki </a:t>
            </a:r>
            <a:r>
              <a:rPr lang="fr-CH" dirty="0">
                <a:solidFill>
                  <a:schemeClr val="tx1"/>
                </a:solidFill>
              </a:rPr>
              <a:t>: directrice du programme de Master : </a:t>
            </a:r>
            <a:r>
              <a:rPr lang="fi-FI" dirty="0">
                <a:solidFill>
                  <a:schemeClr val="tx1"/>
                </a:solidFill>
              </a:rPr>
              <a:t>&lt;kathrin.koslicki@unine.ch&gt;</a:t>
            </a:r>
            <a:endParaRPr lang="fr-CH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H" b="1" dirty="0"/>
              <a:t>Olivier Massin</a:t>
            </a:r>
            <a:r>
              <a:rPr lang="fr-CH" dirty="0">
                <a:solidFill>
                  <a:schemeClr val="tx1"/>
                </a:solidFill>
              </a:rPr>
              <a:t> : directeur de l’Institut : </a:t>
            </a:r>
            <a:r>
              <a:rPr lang="fi-FI" dirty="0">
                <a:solidFill>
                  <a:schemeClr val="tx1"/>
                </a:solidFill>
                <a:hlinkClick r:id="rId3"/>
              </a:rPr>
              <a:t>olivier.massin@unine.ch</a:t>
            </a: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H" dirty="0">
                <a:solidFill>
                  <a:schemeClr val="tx1"/>
                </a:solidFill>
              </a:rPr>
              <a:t>Plusieurs doctorants et chercheurs </a:t>
            </a:r>
            <a:r>
              <a:rPr lang="fr-CH" dirty="0" err="1">
                <a:solidFill>
                  <a:schemeClr val="tx1"/>
                </a:solidFill>
              </a:rPr>
              <a:t>post-doctorants</a:t>
            </a:r>
            <a:r>
              <a:rPr lang="fr-CH" dirty="0">
                <a:solidFill>
                  <a:schemeClr val="tx1"/>
                </a:solidFill>
              </a:rPr>
              <a:t> font partie de l’Institut : </a:t>
            </a:r>
            <a:r>
              <a:rPr lang="fr-CH" dirty="0">
                <a:solidFill>
                  <a:schemeClr val="tx1"/>
                </a:solidFill>
                <a:hlinkClick r:id="rId4"/>
              </a:rPr>
              <a:t>https://www.unine.ch/philo/home/collaborateurs-trices.html</a:t>
            </a:r>
            <a:r>
              <a:rPr lang="fr-CH" dirty="0">
                <a:solidFill>
                  <a:schemeClr val="tx1"/>
                </a:solidFill>
              </a:rPr>
              <a:t> Vous pouvez aussi leur écrire.</a:t>
            </a:r>
          </a:p>
        </p:txBody>
      </p:sp>
    </p:spTree>
    <p:extLst>
      <p:ext uri="{BB962C8B-B14F-4D97-AF65-F5344CB8AC3E}">
        <p14:creationId xmlns:p14="http://schemas.microsoft.com/office/powerpoint/2010/main" val="410212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DDBDC2-D895-4C0D-82C2-BD4DC5E29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32656"/>
            <a:ext cx="7406640" cy="1356360"/>
          </a:xfrm>
        </p:spPr>
        <p:txBody>
          <a:bodyPr/>
          <a:lstStyle/>
          <a:p>
            <a:r>
              <a:rPr lang="fr-CH" dirty="0">
                <a:solidFill>
                  <a:srgbClr val="002060"/>
                </a:solidFill>
              </a:rPr>
              <a:t>9. Dates importantes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25A12C-F750-44B3-91A5-EAF9B6F87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33195"/>
            <a:ext cx="8066857" cy="4700595"/>
          </a:xfrm>
        </p:spPr>
        <p:txBody>
          <a:bodyPr>
            <a:normAutofit/>
          </a:bodyPr>
          <a:lstStyle/>
          <a:p>
            <a:r>
              <a:rPr lang="fr-CH" dirty="0"/>
              <a:t>30.09.2023</a:t>
            </a:r>
            <a:r>
              <a:rPr lang="fr-CH" dirty="0">
                <a:solidFill>
                  <a:schemeClr val="tx1"/>
                </a:solidFill>
              </a:rPr>
              <a:t>: délai changements de cursus/pilier</a:t>
            </a:r>
          </a:p>
          <a:p>
            <a:r>
              <a:rPr lang="fr-CH" dirty="0"/>
              <a:t>13.10.2022</a:t>
            </a:r>
            <a:r>
              <a:rPr lang="fr-CH" dirty="0">
                <a:solidFill>
                  <a:schemeClr val="tx1"/>
                </a:solidFill>
              </a:rPr>
              <a:t>: délai d’inscription aux cours</a:t>
            </a:r>
          </a:p>
          <a:p>
            <a:r>
              <a:rPr lang="fr-CH" b="1" dirty="0"/>
              <a:t>16.10.2023 </a:t>
            </a:r>
            <a:r>
              <a:rPr lang="fr-CH" b="1" dirty="0">
                <a:solidFill>
                  <a:schemeClr val="tx1"/>
                </a:solidFill>
              </a:rPr>
              <a:t>: C47, bâtiment du 1</a:t>
            </a:r>
            <a:r>
              <a:rPr lang="fr-CH" b="1" baseline="30000" dirty="0">
                <a:solidFill>
                  <a:schemeClr val="tx1"/>
                </a:solidFill>
              </a:rPr>
              <a:t>er</a:t>
            </a:r>
            <a:r>
              <a:rPr lang="fr-CH" b="1" dirty="0">
                <a:solidFill>
                  <a:schemeClr val="tx1"/>
                </a:solidFill>
              </a:rPr>
              <a:t> mars, 12h00 à 14h00 : séance méthodologique</a:t>
            </a:r>
          </a:p>
          <a:p>
            <a:r>
              <a:rPr lang="fr-CH" dirty="0"/>
              <a:t>13.11-26.11.2022</a:t>
            </a:r>
            <a:r>
              <a:rPr lang="fr-CH" dirty="0">
                <a:solidFill>
                  <a:schemeClr val="tx1"/>
                </a:solidFill>
              </a:rPr>
              <a:t>: période d’inscription aux examens = période de report d’un examen de session</a:t>
            </a:r>
          </a:p>
          <a:p>
            <a:r>
              <a:rPr lang="fr-CH" dirty="0"/>
              <a:t>22.12.2023</a:t>
            </a:r>
            <a:r>
              <a:rPr lang="fr-CH" dirty="0">
                <a:solidFill>
                  <a:schemeClr val="tx1"/>
                </a:solidFill>
              </a:rPr>
              <a:t>: fin </a:t>
            </a:r>
            <a:r>
              <a:rPr lang="fr-CH">
                <a:solidFill>
                  <a:schemeClr val="tx1"/>
                </a:solidFill>
              </a:rPr>
              <a:t>des cours</a:t>
            </a:r>
            <a:endParaRPr lang="fr-CH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4218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fr-CH"/>
            </a:br>
            <a:endParaRPr lang="fr-CH"/>
          </a:p>
        </p:txBody>
      </p:sp>
      <p:sp>
        <p:nvSpPr>
          <p:cNvPr id="5" name="Rectangle 4"/>
          <p:cNvSpPr/>
          <p:nvPr/>
        </p:nvSpPr>
        <p:spPr>
          <a:xfrm>
            <a:off x="2171467" y="2492896"/>
            <a:ext cx="4519186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sz="7000" dirty="0">
                <a:ln w="15875">
                  <a:solidFill>
                    <a:srgbClr val="002060">
                      <a:alpha val="82000"/>
                    </a:srgbClr>
                  </a:solidFill>
                </a:ln>
                <a:solidFill>
                  <a:schemeClr val="accent1"/>
                </a:solidFill>
                <a:latin typeface="+mj-lt"/>
              </a:rPr>
              <a:t>Questions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988"/>
            <a:ext cx="8229600" cy="1143000"/>
          </a:xfrm>
        </p:spPr>
        <p:txBody>
          <a:bodyPr/>
          <a:lstStyle/>
          <a:p>
            <a:r>
              <a:rPr lang="fr-CH" sz="4800" dirty="0">
                <a:solidFill>
                  <a:srgbClr val="002060"/>
                </a:solidFill>
              </a:rPr>
              <a:t>Au programme…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51045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fr-CH" sz="2800" dirty="0">
              <a:solidFill>
                <a:schemeClr val="tx1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fr-CH" sz="2800" dirty="0">
                <a:solidFill>
                  <a:schemeClr val="tx1"/>
                </a:solidFill>
                <a:latin typeface="+mj-lt"/>
              </a:rPr>
              <a:t>Structure des études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>
                <a:solidFill>
                  <a:schemeClr val="tx1"/>
                </a:solidFill>
                <a:latin typeface="+mj-lt"/>
              </a:rPr>
              <a:t>Le programme des cours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>
                <a:solidFill>
                  <a:schemeClr val="tx1"/>
                </a:solidFill>
                <a:latin typeface="+mj-lt"/>
              </a:rPr>
              <a:t>Le plan d’études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>
                <a:solidFill>
                  <a:schemeClr val="tx1"/>
                </a:solidFill>
                <a:latin typeface="+mj-lt"/>
              </a:rPr>
              <a:t>Chevauchements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>
                <a:solidFill>
                  <a:schemeClr val="tx1"/>
                </a:solidFill>
                <a:latin typeface="+mj-lt"/>
              </a:rPr>
              <a:t>Examens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>
                <a:solidFill>
                  <a:schemeClr val="tx1"/>
                </a:solidFill>
                <a:latin typeface="+mj-lt"/>
              </a:rPr>
              <a:t>Outils informatiques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>
                <a:solidFill>
                  <a:schemeClr val="tx1"/>
                </a:solidFill>
              </a:rPr>
              <a:t>Le PHINK!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>
                <a:solidFill>
                  <a:schemeClr val="tx1"/>
                </a:solidFill>
                <a:latin typeface="+mj-lt"/>
              </a:rPr>
              <a:t>Personnes-ressources</a:t>
            </a:r>
          </a:p>
          <a:p>
            <a:pPr marL="514350" indent="-514350">
              <a:buFont typeface="+mj-lt"/>
              <a:buAutoNum type="arabicPeriod"/>
            </a:pPr>
            <a:r>
              <a:rPr lang="fr-CH" sz="2800" dirty="0">
                <a:solidFill>
                  <a:schemeClr val="tx1"/>
                </a:solidFill>
                <a:latin typeface="+mj-lt"/>
              </a:rPr>
              <a:t>Dates importantes</a:t>
            </a:r>
          </a:p>
          <a:p>
            <a:pPr marL="914400" lvl="1" indent="-514350">
              <a:buFont typeface="+mj-lt"/>
              <a:buAutoNum type="arabicPeriod"/>
            </a:pPr>
            <a:endParaRPr lang="fr-CH" sz="2400" dirty="0"/>
          </a:p>
          <a:p>
            <a:pPr marL="914400" lvl="1" indent="-514350">
              <a:buFont typeface="+mj-lt"/>
              <a:buAutoNum type="arabicPeriod"/>
            </a:pP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51023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002060"/>
                </a:solidFill>
              </a:rPr>
              <a:t>1. Structure des études</a:t>
            </a:r>
            <a:br>
              <a:rPr lang="fr-CH" dirty="0">
                <a:solidFill>
                  <a:srgbClr val="002060"/>
                </a:solidFill>
              </a:rPr>
            </a:br>
            <a:r>
              <a:rPr lang="fr-CH" sz="2800" dirty="0">
                <a:solidFill>
                  <a:srgbClr val="002060"/>
                </a:solidFill>
              </a:rPr>
              <a:t>Bachelor 180 crédits</a:t>
            </a:r>
            <a:endParaRPr lang="fr-CH" dirty="0"/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899592" y="2093416"/>
            <a:ext cx="7416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>
                <a:latin typeface="+mj-lt"/>
              </a:rPr>
              <a:t>1 pilier renforcé + 1 pilier secondaire (120 + 60 crédits)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CH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>
                <a:latin typeface="+mj-lt"/>
              </a:rPr>
              <a:t>2 piliers principaux (90 + 90 crédits)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CH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>
                <a:latin typeface="+mj-lt"/>
              </a:rPr>
              <a:t>3 piliers secondaires (60 + 60 + 60 crédits)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CH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>
                <a:latin typeface="+mj-lt"/>
              </a:rPr>
              <a:t>1 pilier principal + 1 pilier secondaire + 1 pilier minimal (90 + 60 + 30 crédits)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r-CH" sz="24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r-CH" sz="2400" dirty="0">
              <a:latin typeface="+mj-lt"/>
            </a:endParaRPr>
          </a:p>
          <a:p>
            <a:r>
              <a:rPr lang="fr-CH" sz="2400" dirty="0">
                <a:latin typeface="+mj-lt"/>
              </a:rPr>
              <a:t>N.B. pilier philosophie : 30, 60, 90 ou 120 crédits</a:t>
            </a:r>
          </a:p>
        </p:txBody>
      </p:sp>
    </p:spTree>
    <p:extLst>
      <p:ext uri="{BB962C8B-B14F-4D97-AF65-F5344CB8AC3E}">
        <p14:creationId xmlns:p14="http://schemas.microsoft.com/office/powerpoint/2010/main" val="213937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2AB60DD-7A76-E27D-2971-807D9ED6A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865" y="1340768"/>
            <a:ext cx="806068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Corbel" panose="020B0503020204020204" pitchFamily="34" charset="0"/>
              </a:rPr>
              <a:t>L’Institut offre :</a:t>
            </a:r>
          </a:p>
          <a:p>
            <a:r>
              <a:rPr lang="fr-CH" sz="2000" dirty="0">
                <a:latin typeface="Corbel" panose="020B0503020204020204" pitchFamily="34" charset="0"/>
              </a:rPr>
              <a:t>- sept cours de philosophie ;</a:t>
            </a:r>
          </a:p>
          <a:p>
            <a:r>
              <a:rPr lang="fr-CH" sz="2000" dirty="0">
                <a:latin typeface="Corbel" panose="020B0503020204020204" pitchFamily="34" charset="0"/>
              </a:rPr>
              <a:t>- sept cours d’histoire de la philosophie ;</a:t>
            </a:r>
          </a:p>
          <a:p>
            <a:r>
              <a:rPr lang="fr-CH" sz="2000" dirty="0">
                <a:latin typeface="Corbel" panose="020B0503020204020204" pitchFamily="34" charset="0"/>
              </a:rPr>
              <a:t>- deux cours de logique ;</a:t>
            </a:r>
          </a:p>
          <a:p>
            <a:r>
              <a:rPr lang="fr-CH" sz="2000" dirty="0">
                <a:latin typeface="Corbel" panose="020B0503020204020204" pitchFamily="34" charset="0"/>
              </a:rPr>
              <a:t>- un atelier ;</a:t>
            </a:r>
          </a:p>
          <a:p>
            <a:r>
              <a:rPr lang="fr-CH" sz="2000" dirty="0">
                <a:latin typeface="Corbel" panose="020B0503020204020204" pitchFamily="34" charset="0"/>
              </a:rPr>
              <a:t>- de nombreux séminaires ;</a:t>
            </a:r>
          </a:p>
          <a:p>
            <a:r>
              <a:rPr lang="fr-CH" sz="2000" dirty="0">
                <a:latin typeface="Corbel" panose="020B0503020204020204" pitchFamily="34" charset="0"/>
              </a:rPr>
              <a:t>- des </a:t>
            </a:r>
            <a:r>
              <a:rPr lang="fr-CH" sz="2000" dirty="0">
                <a:latin typeface="Corbel" panose="020B0503020204020204" pitchFamily="34" charset="0"/>
                <a:hlinkClick r:id="rId3"/>
              </a:rPr>
              <a:t>conférences hebdomadaires </a:t>
            </a:r>
            <a:r>
              <a:rPr lang="fr-CH" sz="2000" dirty="0">
                <a:latin typeface="Corbel" panose="020B0503020204020204" pitchFamily="34" charset="0"/>
              </a:rPr>
              <a:t>et des colloques.</a:t>
            </a:r>
          </a:p>
          <a:p>
            <a:r>
              <a:rPr lang="fr-CH" sz="2000" b="1" dirty="0">
                <a:latin typeface="Corbel" panose="020B0503020204020204" pitchFamily="34" charset="0"/>
              </a:rPr>
              <a:t>Ils sont organisés ainsi :</a:t>
            </a:r>
          </a:p>
          <a:p>
            <a:r>
              <a:rPr lang="fr-CH" sz="2000" dirty="0">
                <a:latin typeface="Corbel" panose="020B0503020204020204" pitchFamily="34" charset="0"/>
              </a:rPr>
              <a:t>- la plupart des cours sont en rotation trisannuelle :</a:t>
            </a:r>
          </a:p>
          <a:p>
            <a:pPr marL="342900" indent="-342900">
              <a:buFontTx/>
              <a:buAutoNum type="arabicPeriod"/>
            </a:pPr>
            <a:endParaRPr lang="fr-CH" sz="2000" dirty="0">
              <a:latin typeface="Corbel" panose="020B0503020204020204" pitchFamily="34" charset="0"/>
            </a:endParaRPr>
          </a:p>
          <a:p>
            <a:pPr marL="342900" indent="-342900">
              <a:buFontTx/>
              <a:buAutoNum type="arabicPeriod"/>
            </a:pPr>
            <a:endParaRPr lang="fr-CH" sz="2000" dirty="0">
              <a:latin typeface="Corbel" panose="020B0503020204020204" pitchFamily="34" charset="0"/>
            </a:endParaRPr>
          </a:p>
          <a:p>
            <a:pPr marL="342900" indent="-342900">
              <a:buFontTx/>
              <a:buAutoNum type="arabicPeriod"/>
            </a:pPr>
            <a:endParaRPr lang="fr-CH" sz="2000" dirty="0">
              <a:latin typeface="Corbel" panose="020B0503020204020204" pitchFamily="34" charset="0"/>
            </a:endParaRPr>
          </a:p>
          <a:p>
            <a:pPr marL="342900" indent="-342900">
              <a:buFontTx/>
              <a:buAutoNum type="arabicPeriod"/>
            </a:pPr>
            <a:endParaRPr lang="fr-CH" sz="2000" dirty="0">
              <a:latin typeface="Corbel" panose="020B0503020204020204" pitchFamily="34" charset="0"/>
            </a:endParaRPr>
          </a:p>
          <a:p>
            <a:r>
              <a:rPr lang="fr-CH" sz="2000" dirty="0">
                <a:latin typeface="Corbel" panose="020B0503020204020204" pitchFamily="34" charset="0"/>
              </a:rPr>
              <a:t>- chaque année, « 13 philosophes » et « 13 problèmes philosophiques » ; </a:t>
            </a:r>
          </a:p>
          <a:p>
            <a:r>
              <a:rPr lang="fr-CH" sz="2000" dirty="0">
                <a:latin typeface="Corbel" panose="020B0503020204020204" pitchFamily="34" charset="0"/>
              </a:rPr>
              <a:t>- l’automne, « logique des propositions », l’hiver « logique des prédicats » ;</a:t>
            </a:r>
          </a:p>
          <a:p>
            <a:r>
              <a:rPr lang="fr-CH" sz="2000" dirty="0">
                <a:latin typeface="Corbel" panose="020B0503020204020204" pitchFamily="34" charset="0"/>
              </a:rPr>
              <a:t>- l’automne, l’Atelier ;</a:t>
            </a:r>
          </a:p>
          <a:p>
            <a:r>
              <a:rPr lang="fr-CH" sz="2000" dirty="0">
                <a:latin typeface="Corbel" panose="020B0503020204020204" pitchFamily="34" charset="0"/>
              </a:rPr>
              <a:t>- tous les semestres, de nombreux séminaires, toujours en renouvellement.</a:t>
            </a:r>
          </a:p>
        </p:txBody>
      </p:sp>
      <p:pic>
        <p:nvPicPr>
          <p:cNvPr id="3" name="Espace réservé du contenu 6">
            <a:extLst>
              <a:ext uri="{FF2B5EF4-FFF2-40B4-BE49-F238E27FC236}">
                <a16:creationId xmlns:a16="http://schemas.microsoft.com/office/drawing/2014/main" id="{6D6B1A59-690F-7353-FE4C-84ECCFF3A1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3569" t="14044" r="1190" b="61618"/>
          <a:stretch/>
        </p:blipFill>
        <p:spPr>
          <a:xfrm>
            <a:off x="467544" y="4156923"/>
            <a:ext cx="5764828" cy="1224136"/>
          </a:xfr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F42DE9DE-EC41-707B-BE96-68BA82515E34}"/>
              </a:ext>
            </a:extLst>
          </p:cNvPr>
          <p:cNvSpPr txBox="1">
            <a:spLocks/>
          </p:cNvSpPr>
          <p:nvPr/>
        </p:nvSpPr>
        <p:spPr>
          <a:xfrm>
            <a:off x="1009650" y="260648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>
                <a:solidFill>
                  <a:srgbClr val="002060"/>
                </a:solidFill>
              </a:rPr>
              <a:t>2. Le programme des cours</a:t>
            </a:r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959AFA6-538E-FCC4-301E-CDE5DDE3858F}"/>
              </a:ext>
            </a:extLst>
          </p:cNvPr>
          <p:cNvSpPr txBox="1"/>
          <p:nvPr/>
        </p:nvSpPr>
        <p:spPr>
          <a:xfrm>
            <a:off x="6102839" y="1700808"/>
            <a:ext cx="2664296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- La liste des cours est disponible sur </a:t>
            </a:r>
            <a:r>
              <a:rPr lang="fr-CA" dirty="0">
                <a:hlinkClick r:id="rId5"/>
              </a:rPr>
              <a:t>l’annexe</a:t>
            </a:r>
            <a:r>
              <a:rPr lang="fr-CA" dirty="0"/>
              <a:t>.</a:t>
            </a:r>
          </a:p>
          <a:p>
            <a:r>
              <a:rPr lang="fr-CA" dirty="0"/>
              <a:t>- Les </a:t>
            </a:r>
            <a:r>
              <a:rPr lang="fr-CA" dirty="0">
                <a:hlinkClick r:id="rId6"/>
              </a:rPr>
              <a:t>horaires de l’année </a:t>
            </a:r>
            <a:r>
              <a:rPr lang="fr-CA" dirty="0"/>
              <a:t>sont disponibles en ligne. Voir aussi </a:t>
            </a:r>
            <a:r>
              <a:rPr lang="fr-CH" dirty="0" err="1">
                <a:solidFill>
                  <a:srgbClr val="002060"/>
                </a:solidFill>
                <a:hlinkClick r:id="rId7"/>
              </a:rPr>
              <a:t>Pidho</a:t>
            </a:r>
            <a:r>
              <a:rPr lang="fr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906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E5DC4A-AD19-4888-887D-99AF0B0B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956" y="-110480"/>
            <a:ext cx="5958623" cy="1091208"/>
          </a:xfrm>
        </p:spPr>
        <p:txBody>
          <a:bodyPr>
            <a:normAutofit/>
          </a:bodyPr>
          <a:lstStyle/>
          <a:p>
            <a:r>
              <a:rPr lang="fr-CH" sz="3200" dirty="0">
                <a:solidFill>
                  <a:srgbClr val="002060"/>
                </a:solidFill>
              </a:rPr>
              <a:t>3. Le </a:t>
            </a:r>
            <a:r>
              <a:rPr lang="fr-CH" sz="3200" dirty="0">
                <a:solidFill>
                  <a:srgbClr val="002060"/>
                </a:solidFill>
                <a:hlinkClick r:id="rId2"/>
              </a:rPr>
              <a:t>plan d’études</a:t>
            </a:r>
            <a:endParaRPr lang="fr-CH" sz="3200" dirty="0">
              <a:solidFill>
                <a:srgbClr val="00206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D056F45-3227-4A2B-A261-D92EBF1B89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49"/>
          <a:stretch/>
        </p:blipFill>
        <p:spPr>
          <a:xfrm>
            <a:off x="107504" y="692696"/>
            <a:ext cx="7115712" cy="635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1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E5DC4A-AD19-4888-887D-99AF0B0B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956" y="-110480"/>
            <a:ext cx="5958623" cy="1091208"/>
          </a:xfrm>
        </p:spPr>
        <p:txBody>
          <a:bodyPr>
            <a:normAutofit/>
          </a:bodyPr>
          <a:lstStyle/>
          <a:p>
            <a:r>
              <a:rPr lang="fr-CH" sz="3200" dirty="0">
                <a:solidFill>
                  <a:srgbClr val="002060"/>
                </a:solidFill>
              </a:rPr>
              <a:t>3. Le </a:t>
            </a:r>
            <a:r>
              <a:rPr lang="fr-CH" sz="3200" dirty="0">
                <a:solidFill>
                  <a:srgbClr val="002060"/>
                </a:solidFill>
                <a:hlinkClick r:id="rId2"/>
              </a:rPr>
              <a:t>plan d’études</a:t>
            </a:r>
            <a:endParaRPr lang="fr-CH" sz="3200" dirty="0">
              <a:solidFill>
                <a:srgbClr val="00206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D056F45-3227-4A2B-A261-D92EBF1B89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49" r="74701"/>
          <a:stretch/>
        </p:blipFill>
        <p:spPr>
          <a:xfrm>
            <a:off x="107504" y="692696"/>
            <a:ext cx="1800200" cy="6353944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2E2EBB19-3C09-E3CF-37B8-D682950719CC}"/>
              </a:ext>
            </a:extLst>
          </p:cNvPr>
          <p:cNvSpPr txBox="1">
            <a:spLocks/>
          </p:cNvSpPr>
          <p:nvPr/>
        </p:nvSpPr>
        <p:spPr>
          <a:xfrm>
            <a:off x="2144858" y="980728"/>
            <a:ext cx="5758328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dirty="0">
                <a:solidFill>
                  <a:srgbClr val="002060"/>
                </a:solidFill>
              </a:rPr>
              <a:t>Par quoi commencer ? </a:t>
            </a:r>
            <a:br>
              <a:rPr lang="fr-CH" sz="2800" dirty="0">
                <a:solidFill>
                  <a:srgbClr val="002060"/>
                </a:solidFill>
              </a:rPr>
            </a:br>
            <a:r>
              <a:rPr lang="fr-CH" sz="2800" dirty="0">
                <a:solidFill>
                  <a:srgbClr val="002060"/>
                </a:solidFill>
              </a:rPr>
              <a:t>P</a:t>
            </a:r>
            <a:r>
              <a:rPr lang="fr-CH" sz="2400" dirty="0">
                <a:solidFill>
                  <a:srgbClr val="002060"/>
                </a:solidFill>
              </a:rPr>
              <a:t>ilier minimal 30 crédits</a:t>
            </a:r>
            <a:br>
              <a:rPr lang="fr-CH" sz="2800" dirty="0">
                <a:solidFill>
                  <a:srgbClr val="002060"/>
                </a:solidFill>
              </a:rPr>
            </a:br>
            <a:br>
              <a:rPr lang="fr-CH" sz="2800" dirty="0">
                <a:solidFill>
                  <a:srgbClr val="002060"/>
                </a:solidFill>
              </a:rPr>
            </a:br>
            <a:endParaRPr lang="fr-CH" sz="2800" dirty="0">
              <a:solidFill>
                <a:schemeClr val="tx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7972189-FCE8-CBCA-B7FE-FEF5EE83D2E6}"/>
              </a:ext>
            </a:extLst>
          </p:cNvPr>
          <p:cNvSpPr txBox="1"/>
          <p:nvPr/>
        </p:nvSpPr>
        <p:spPr>
          <a:xfrm>
            <a:off x="2150786" y="2132856"/>
            <a:ext cx="6834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/>
              <a:t>L</a:t>
            </a:r>
            <a:r>
              <a:rPr lang="fr-CH" sz="2400" dirty="0">
                <a:solidFill>
                  <a:schemeClr val="tx1"/>
                </a:solidFill>
              </a:rPr>
              <a:t>e pilier de base à 30 ECTS doit être validé en principe au plus tard à la fin du 3e semestre d’étude.</a:t>
            </a:r>
          </a:p>
          <a:p>
            <a:endParaRPr lang="fr-CH" sz="2400" dirty="0"/>
          </a:p>
          <a:p>
            <a:r>
              <a:rPr lang="fr-CH" sz="2400" dirty="0"/>
              <a:t>Recommandations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dirty="0"/>
              <a:t>Le suivi de l’Atelier en première année (à l’automne)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dirty="0"/>
              <a:t>Le suivi de Logique 1 avant Logique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dirty="0"/>
              <a:t>Le suivi du premier séminaire après avoir validé l’Atelier</a:t>
            </a:r>
          </a:p>
        </p:txBody>
      </p:sp>
    </p:spTree>
    <p:extLst>
      <p:ext uri="{BB962C8B-B14F-4D97-AF65-F5344CB8AC3E}">
        <p14:creationId xmlns:p14="http://schemas.microsoft.com/office/powerpoint/2010/main" val="191441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E5DC4A-AD19-4888-887D-99AF0B0B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956" y="-110480"/>
            <a:ext cx="5958623" cy="1091208"/>
          </a:xfrm>
        </p:spPr>
        <p:txBody>
          <a:bodyPr>
            <a:normAutofit/>
          </a:bodyPr>
          <a:lstStyle/>
          <a:p>
            <a:r>
              <a:rPr lang="fr-CH" sz="3200" dirty="0">
                <a:solidFill>
                  <a:srgbClr val="002060"/>
                </a:solidFill>
              </a:rPr>
              <a:t>3. Le </a:t>
            </a:r>
            <a:r>
              <a:rPr lang="fr-CH" sz="3200" dirty="0">
                <a:solidFill>
                  <a:srgbClr val="002060"/>
                </a:solidFill>
                <a:hlinkClick r:id="rId2"/>
              </a:rPr>
              <a:t>plan d’études</a:t>
            </a:r>
            <a:endParaRPr lang="fr-CH" sz="3200" dirty="0">
              <a:solidFill>
                <a:srgbClr val="00206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D056F45-3227-4A2B-A261-D92EBF1B89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49" r="53450"/>
          <a:stretch/>
        </p:blipFill>
        <p:spPr>
          <a:xfrm>
            <a:off x="107504" y="692696"/>
            <a:ext cx="3312368" cy="635394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BF0E54FB-BFFD-4A2F-EED3-F8B3ADD84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8" y="908720"/>
            <a:ext cx="53285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400" dirty="0">
                <a:latin typeface="Corbel" panose="020B0503020204020204" pitchFamily="34" charset="0"/>
              </a:rPr>
              <a:t>Le </a:t>
            </a:r>
            <a:r>
              <a:rPr lang="fr-CH" sz="2400" dirty="0">
                <a:latin typeface="Corbel" panose="020B0503020204020204" pitchFamily="34" charset="0"/>
                <a:hlinkClick r:id="rId4"/>
              </a:rPr>
              <a:t>mémoire de </a:t>
            </a:r>
            <a:r>
              <a:rPr lang="fr-CH" sz="2400" dirty="0" err="1">
                <a:latin typeface="Corbel" panose="020B0503020204020204" pitchFamily="34" charset="0"/>
                <a:hlinkClick r:id="rId4"/>
              </a:rPr>
              <a:t>bachelor</a:t>
            </a:r>
            <a:r>
              <a:rPr lang="fr-CH" sz="2400" dirty="0">
                <a:latin typeface="Corbel" panose="020B0503020204020204" pitchFamily="34" charset="0"/>
                <a:hlinkClick r:id="rId4"/>
              </a:rPr>
              <a:t> </a:t>
            </a:r>
            <a:r>
              <a:rPr lang="fr-CH" sz="2400" dirty="0">
                <a:latin typeface="Corbel" panose="020B0503020204020204" pitchFamily="34" charset="0"/>
              </a:rPr>
              <a:t>se fait vers la fin du parcours est dirigé par un des membres de l’Institut : professeurs, doctorants, </a:t>
            </a:r>
            <a:r>
              <a:rPr lang="fr-CH" sz="2400" dirty="0" err="1">
                <a:latin typeface="Corbel" panose="020B0503020204020204" pitchFamily="34" charset="0"/>
              </a:rPr>
              <a:t>post-doctorants</a:t>
            </a:r>
            <a:r>
              <a:rPr lang="fr-CH" sz="2400" dirty="0">
                <a:latin typeface="Corbel" panose="020B05030202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265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E5DC4A-AD19-4888-887D-99AF0B0B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956" y="-110480"/>
            <a:ext cx="5958623" cy="1091208"/>
          </a:xfrm>
        </p:spPr>
        <p:txBody>
          <a:bodyPr>
            <a:normAutofit/>
          </a:bodyPr>
          <a:lstStyle/>
          <a:p>
            <a:r>
              <a:rPr lang="fr-CH" sz="3200" dirty="0">
                <a:solidFill>
                  <a:srgbClr val="002060"/>
                </a:solidFill>
              </a:rPr>
              <a:t>3. Le </a:t>
            </a:r>
            <a:r>
              <a:rPr lang="fr-CH" sz="3200" dirty="0">
                <a:solidFill>
                  <a:srgbClr val="002060"/>
                </a:solidFill>
                <a:hlinkClick r:id="rId2"/>
              </a:rPr>
              <a:t>plan d’études</a:t>
            </a:r>
            <a:endParaRPr lang="fr-CH" sz="3200" dirty="0">
              <a:solidFill>
                <a:srgbClr val="00206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D056F45-3227-4A2B-A261-D92EBF1B89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49" r="32199"/>
          <a:stretch/>
        </p:blipFill>
        <p:spPr>
          <a:xfrm>
            <a:off x="107504" y="692696"/>
            <a:ext cx="4824536" cy="635394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5FFA704-6800-8BFC-D454-2FEEFDFF8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056" y="692696"/>
            <a:ext cx="38884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400" dirty="0">
                <a:latin typeface="Corbel" panose="020B0503020204020204" pitchFamily="34" charset="0"/>
              </a:rPr>
              <a:t>Les compétences transversales sont des cours d’autres instituts. Il y a une liste d’options recommandées, mais vous pouvez choisir autre chose.</a:t>
            </a:r>
          </a:p>
          <a:p>
            <a:r>
              <a:rPr lang="fr-CH" sz="2400" dirty="0"/>
              <a:t>... À valider avec le directeur du </a:t>
            </a:r>
            <a:r>
              <a:rPr lang="fr-CH" sz="2400" dirty="0" err="1"/>
              <a:t>bachelor</a:t>
            </a:r>
            <a:r>
              <a:rPr lang="fr-CH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32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E5DC4A-AD19-4888-887D-99AF0B0B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956" y="-110480"/>
            <a:ext cx="5958623" cy="1091208"/>
          </a:xfrm>
        </p:spPr>
        <p:txBody>
          <a:bodyPr>
            <a:normAutofit/>
          </a:bodyPr>
          <a:lstStyle/>
          <a:p>
            <a:r>
              <a:rPr lang="fr-CH" sz="3200" dirty="0">
                <a:solidFill>
                  <a:srgbClr val="002060"/>
                </a:solidFill>
              </a:rPr>
              <a:t>3. Le </a:t>
            </a:r>
            <a:r>
              <a:rPr lang="fr-CH" sz="3200" dirty="0">
                <a:solidFill>
                  <a:srgbClr val="002060"/>
                </a:solidFill>
                <a:hlinkClick r:id="rId2"/>
              </a:rPr>
              <a:t>plan d’études</a:t>
            </a:r>
            <a:endParaRPr lang="fr-CH" sz="3200" dirty="0">
              <a:solidFill>
                <a:srgbClr val="00206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D056F45-3227-4A2B-A261-D92EBF1B89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49" r="10948"/>
          <a:stretch/>
        </p:blipFill>
        <p:spPr>
          <a:xfrm>
            <a:off x="107504" y="692696"/>
            <a:ext cx="6336704" cy="635394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35E3538-0AD9-7ED0-95E1-284612D4E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750" y="693634"/>
            <a:ext cx="241473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dirty="0">
                <a:latin typeface="Corbel" panose="020B0503020204020204" pitchFamily="34" charset="0"/>
              </a:rPr>
              <a:t>Les activités de rayonnement :</a:t>
            </a:r>
          </a:p>
          <a:p>
            <a:pPr marL="342900" indent="-342900">
              <a:buAutoNum type="arabicParenBoth"/>
            </a:pPr>
            <a:r>
              <a:rPr lang="fr-CH" dirty="0"/>
              <a:t>Cours ailleurs</a:t>
            </a:r>
          </a:p>
          <a:p>
            <a:pPr marL="342900" indent="-342900">
              <a:buAutoNum type="arabicParenBoth"/>
            </a:pPr>
            <a:r>
              <a:rPr lang="fr-CH" dirty="0"/>
              <a:t>Organisation d’un colloque</a:t>
            </a:r>
          </a:p>
          <a:p>
            <a:pPr marL="342900" indent="-342900">
              <a:buAutoNum type="arabicParenBoth"/>
            </a:pPr>
            <a:r>
              <a:rPr lang="fr-CH" dirty="0"/>
              <a:t>Journal philosophique</a:t>
            </a:r>
          </a:p>
          <a:p>
            <a:pPr marL="342900" indent="-342900">
              <a:buAutoNum type="arabicParenBoth"/>
            </a:pPr>
            <a:r>
              <a:rPr lang="fr-CH" dirty="0"/>
              <a:t>Projet de promotion ou de diffusion de la philosophie</a:t>
            </a:r>
          </a:p>
          <a:p>
            <a:r>
              <a:rPr lang="fr-CH" dirty="0"/>
              <a:t>À valider avec le directeur du </a:t>
            </a:r>
            <a:r>
              <a:rPr lang="fr-CH" dirty="0" err="1"/>
              <a:t>bachelor</a:t>
            </a:r>
            <a:r>
              <a:rPr lang="fr-CH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448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e">
  <a:themeElements>
    <a:clrScheme name="Personnalisé 2">
      <a:dk1>
        <a:sysClr val="windowText" lastClr="000000"/>
      </a:dk1>
      <a:lt1>
        <a:srgbClr val="D8D8D8"/>
      </a:lt1>
      <a:dk2>
        <a:srgbClr val="C2C2C2"/>
      </a:dk2>
      <a:lt2>
        <a:srgbClr val="F2F2F2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874</TotalTime>
  <Words>1196</Words>
  <Application>Microsoft Office PowerPoint</Application>
  <PresentationFormat>Affichage à l'écran (4:3)</PresentationFormat>
  <Paragraphs>150</Paragraphs>
  <Slides>18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-apple-system</vt:lpstr>
      <vt:lpstr>Arial</vt:lpstr>
      <vt:lpstr>Calibri</vt:lpstr>
      <vt:lpstr>Corbel</vt:lpstr>
      <vt:lpstr>Trebuchet MS</vt:lpstr>
      <vt:lpstr>Wingdings</vt:lpstr>
      <vt:lpstr>Base</vt:lpstr>
      <vt:lpstr>JOURNÉE D’ACCUEIL </vt:lpstr>
      <vt:lpstr>Au programme…</vt:lpstr>
      <vt:lpstr>1. Structure des études Bachelor 180 crédits</vt:lpstr>
      <vt:lpstr>Présentation PowerPoint</vt:lpstr>
      <vt:lpstr>3. Le plan d’études</vt:lpstr>
      <vt:lpstr>3. Le plan d’études</vt:lpstr>
      <vt:lpstr>3. Le plan d’études</vt:lpstr>
      <vt:lpstr>3. Le plan d’études</vt:lpstr>
      <vt:lpstr>3. Le plan d’études</vt:lpstr>
      <vt:lpstr>4. Chevauchements</vt:lpstr>
      <vt:lpstr>5. Examens</vt:lpstr>
      <vt:lpstr>5. Examens</vt:lpstr>
      <vt:lpstr>5. Examens</vt:lpstr>
      <vt:lpstr>6. Outils informatiques</vt:lpstr>
      <vt:lpstr>7. Le PHINK !  Association des étudiant-e-s en philosophie de l’Université de Neuchâtel</vt:lpstr>
      <vt:lpstr>8. Personnes-ressources</vt:lpstr>
      <vt:lpstr>9. Dates importantes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Journée d'Accueil 2023</dc:title>
  <dc:creator>Léna Jeandupeux</dc:creator>
  <cp:lastModifiedBy>SP CC</cp:lastModifiedBy>
  <cp:revision>38</cp:revision>
  <dcterms:created xsi:type="dcterms:W3CDTF">2020-09-03T12:08:41Z</dcterms:created>
  <dcterms:modified xsi:type="dcterms:W3CDTF">2023-09-18T17:44:09Z</dcterms:modified>
</cp:coreProperties>
</file>